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29"/>
  </p:notesMasterIdLst>
  <p:sldIdLst>
    <p:sldId id="256" r:id="rId5"/>
    <p:sldId id="3447" r:id="rId6"/>
    <p:sldId id="258" r:id="rId7"/>
    <p:sldId id="259" r:id="rId8"/>
    <p:sldId id="260" r:id="rId9"/>
    <p:sldId id="262" r:id="rId10"/>
    <p:sldId id="263" r:id="rId11"/>
    <p:sldId id="270" r:id="rId12"/>
    <p:sldId id="271" r:id="rId13"/>
    <p:sldId id="273" r:id="rId14"/>
    <p:sldId id="272" r:id="rId15"/>
    <p:sldId id="506" r:id="rId16"/>
    <p:sldId id="507" r:id="rId17"/>
    <p:sldId id="508" r:id="rId18"/>
    <p:sldId id="509" r:id="rId19"/>
    <p:sldId id="510" r:id="rId20"/>
    <p:sldId id="511" r:id="rId21"/>
    <p:sldId id="512" r:id="rId22"/>
    <p:sldId id="517" r:id="rId23"/>
    <p:sldId id="518" r:id="rId24"/>
    <p:sldId id="513" r:id="rId25"/>
    <p:sldId id="519" r:id="rId26"/>
    <p:sldId id="514" r:id="rId27"/>
    <p:sldId id="520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4" autoAdjust="0"/>
    <p:restoredTop sz="94660"/>
  </p:normalViewPr>
  <p:slideViewPr>
    <p:cSldViewPr snapToGrid="0">
      <p:cViewPr varScale="1">
        <p:scale>
          <a:sx n="149" d="100"/>
          <a:sy n="149" d="100"/>
        </p:scale>
        <p:origin x="23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9CCE73-8A25-4DAB-8DA3-DE371A5C4CFF}" type="datetimeFigureOut">
              <a:rPr lang="en-US" smtClean="0"/>
              <a:t>2/5/23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9B32A3-AEB9-4637-94F4-B275B72A22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0427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>
            <a:spLocks noGrp="1"/>
          </p:cNvSpPr>
          <p:nvPr>
            <p:ph type="body" idx="1"/>
          </p:nvPr>
        </p:nvSpPr>
        <p:spPr>
          <a:xfrm>
            <a:off x="731520" y="4560569"/>
            <a:ext cx="5852159" cy="432053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32" name="Shape 32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315148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>
            <a:spLocks noGrp="1"/>
          </p:cNvSpPr>
          <p:nvPr>
            <p:ph type="body" idx="1"/>
          </p:nvPr>
        </p:nvSpPr>
        <p:spPr>
          <a:xfrm>
            <a:off x="731520" y="4560569"/>
            <a:ext cx="5852100" cy="43205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10" name="Shape 110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911813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 txBox="1">
            <a:spLocks noGrp="1"/>
          </p:cNvSpPr>
          <p:nvPr>
            <p:ph type="body" idx="1"/>
          </p:nvPr>
        </p:nvSpPr>
        <p:spPr>
          <a:xfrm>
            <a:off x="731520" y="4560569"/>
            <a:ext cx="5852100" cy="43205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18" name="Shape 118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224574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 txBox="1">
            <a:spLocks noGrp="1"/>
          </p:cNvSpPr>
          <p:nvPr>
            <p:ph type="body" idx="1"/>
          </p:nvPr>
        </p:nvSpPr>
        <p:spPr>
          <a:xfrm>
            <a:off x="731520" y="4560569"/>
            <a:ext cx="5852100" cy="43205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26" name="Shape 126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18547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AF018-3E50-4BAB-988F-514BC85ACC24}" type="datetimeFigureOut">
              <a:rPr lang="en-US" smtClean="0"/>
              <a:t>2/5/23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A360BBDA-657C-4EFB-8912-44FB5D6B74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9879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AF018-3E50-4BAB-988F-514BC85ACC24}" type="datetimeFigureOut">
              <a:rPr lang="en-US" smtClean="0"/>
              <a:t>2/5/23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0BBDA-657C-4EFB-8912-44FB5D6B74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8979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AF018-3E50-4BAB-988F-514BC85ACC24}" type="datetimeFigureOut">
              <a:rPr lang="en-US" smtClean="0"/>
              <a:t>2/5/23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0BBDA-657C-4EFB-8912-44FB5D6B74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2314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4267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4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4800" b="1">
                <a:solidFill>
                  <a:schemeClr val="dk1"/>
                </a:solidFill>
              </a:defRPr>
            </a:lvl3pPr>
            <a:lvl4pPr lvl="3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4800" b="1">
                <a:solidFill>
                  <a:schemeClr val="dk1"/>
                </a:solidFill>
              </a:defRPr>
            </a:lvl4pPr>
            <a:lvl5pPr lvl="4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4800" b="1">
                <a:solidFill>
                  <a:schemeClr val="dk1"/>
                </a:solidFill>
              </a:defRPr>
            </a:lvl5pPr>
            <a:lvl6pPr lvl="5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4800" b="1">
                <a:solidFill>
                  <a:schemeClr val="dk1"/>
                </a:solidFill>
              </a:defRPr>
            </a:lvl6pPr>
            <a:lvl7pPr lvl="6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4800" b="1">
                <a:solidFill>
                  <a:schemeClr val="dk1"/>
                </a:solidFill>
              </a:defRPr>
            </a:lvl7pPr>
            <a:lvl8pPr lvl="7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4800" b="1">
                <a:solidFill>
                  <a:schemeClr val="dk1"/>
                </a:solidFill>
              </a:defRPr>
            </a:lvl8pPr>
            <a:lvl9pPr lvl="8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4800" b="1">
                <a:solidFill>
                  <a:schemeClr val="dk1"/>
                </a:solidFill>
              </a:defRPr>
            </a:lvl9pPr>
          </a:lstStyle>
          <a:p>
            <a:endParaRPr dirty="0"/>
          </a:p>
        </p:txBody>
      </p:sp>
      <p:sp>
        <p:nvSpPr>
          <p:cNvPr id="19" name="Shape 19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10972800" cy="466055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09585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21917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754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438339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047924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657509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267093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876678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20" name="Shape 20"/>
          <p:cNvSpPr txBox="1">
            <a:spLocks noGrp="1"/>
          </p:cNvSpPr>
          <p:nvPr>
            <p:ph type="sldNum" idx="12"/>
          </p:nvPr>
        </p:nvSpPr>
        <p:spPr>
          <a:xfrm>
            <a:off x="167427" y="6398652"/>
            <a:ext cx="526960" cy="36618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Clr>
                <a:srgbClr val="888888"/>
              </a:buClr>
              <a:buSzPct val="25000"/>
            </a:pPr>
            <a:fld id="{00000000-1234-1234-1234-123412341234}" type="slidenum">
              <a:rPr lang="en-US" sz="1200" b="0" smtClean="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pPr algn="r">
                <a:buClr>
                  <a:srgbClr val="888888"/>
                </a:buClr>
                <a:buSzPct val="25000"/>
              </a:pPr>
              <a:t>‹#›</a:t>
            </a:fld>
            <a:endParaRPr lang="en-US" sz="1200" b="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222162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AF018-3E50-4BAB-988F-514BC85ACC24}" type="datetimeFigureOut">
              <a:rPr lang="en-US" smtClean="0"/>
              <a:t>2/5/23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0BBDA-657C-4EFB-8912-44FB5D6B74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8201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503AF018-3E50-4BAB-988F-514BC85ACC24}" type="datetimeFigureOut">
              <a:rPr lang="en-US" smtClean="0"/>
              <a:t>2/5/23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A360BBDA-657C-4EFB-8912-44FB5D6B74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001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AF018-3E50-4BAB-988F-514BC85ACC24}" type="datetimeFigureOut">
              <a:rPr lang="en-US" smtClean="0"/>
              <a:t>2/5/23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0BBDA-657C-4EFB-8912-44FB5D6B74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4847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AF018-3E50-4BAB-988F-514BC85ACC24}" type="datetimeFigureOut">
              <a:rPr lang="en-US" smtClean="0"/>
              <a:t>2/5/23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0BBDA-657C-4EFB-8912-44FB5D6B74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2047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AF018-3E50-4BAB-988F-514BC85ACC24}" type="datetimeFigureOut">
              <a:rPr lang="en-US" smtClean="0"/>
              <a:t>2/5/23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0BBDA-657C-4EFB-8912-44FB5D6B74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5879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AF018-3E50-4BAB-988F-514BC85ACC24}" type="datetimeFigureOut">
              <a:rPr lang="en-US" smtClean="0"/>
              <a:t>2/5/23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0BBDA-657C-4EFB-8912-44FB5D6B74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1049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AF018-3E50-4BAB-988F-514BC85ACC24}" type="datetimeFigureOut">
              <a:rPr lang="en-US" smtClean="0"/>
              <a:t>2/5/23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0BBDA-657C-4EFB-8912-44FB5D6B74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7251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AF018-3E50-4BAB-988F-514BC85ACC24}" type="datetimeFigureOut">
              <a:rPr lang="en-US" smtClean="0"/>
              <a:t>2/5/23</a:t>
            </a:fld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0BBDA-657C-4EFB-8912-44FB5D6B74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4539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microsoft.com/office/2007/relationships/hdphoto" Target="../media/hdphoto1.wdp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503AF018-3E50-4BAB-988F-514BC85ACC24}" type="datetimeFigureOut">
              <a:rPr lang="en-US" smtClean="0"/>
              <a:t>2/5/23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A360BBDA-657C-4EFB-8912-44FB5D6B74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9365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kubernetes.io/docs/concepts/architecture/cloud-controller/" TargetMode="External"/><Relationship Id="rId2" Type="http://schemas.openxmlformats.org/officeDocument/2006/relationships/hyperlink" Target="https://kubernetes.io/docs/reference/kubernetes-api/api-index/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F0B32-EB8E-4DE0-A698-467800F3710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8000" dirty="0"/>
              <a:t>Introduction to Kubernetes For Developers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D7358FF-7DCB-4C4C-A836-9C4A389E201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Philly.NET Code Camp 2021</a:t>
            </a:r>
          </a:p>
          <a:p>
            <a:r>
              <a:rPr lang="en-US" dirty="0"/>
              <a:t>JvB, Consulting Architect, Rancher Federal</a:t>
            </a:r>
          </a:p>
        </p:txBody>
      </p:sp>
    </p:spTree>
    <p:extLst>
      <p:ext uri="{BB962C8B-B14F-4D97-AF65-F5344CB8AC3E}">
        <p14:creationId xmlns:p14="http://schemas.microsoft.com/office/powerpoint/2010/main" val="15798827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EBC1B5-5BED-4A5A-BC80-F06B60071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Replica SET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504C106-442B-4674-8E53-BD0E9E6286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1" name="Picture 10" descr="A close up of a logo&#10;&#10;Description generated with high confidence">
            <a:extLst>
              <a:ext uri="{FF2B5EF4-FFF2-40B4-BE49-F238E27FC236}">
                <a16:creationId xmlns:a16="http://schemas.microsoft.com/office/drawing/2014/main" id="{4326BE04-5379-47DB-8007-71C1F0CB21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8042" y="2750549"/>
            <a:ext cx="1933222" cy="2652888"/>
          </a:xfrm>
          <a:prstGeom prst="rect">
            <a:avLst/>
          </a:prstGeom>
        </p:spPr>
      </p:pic>
      <p:pic>
        <p:nvPicPr>
          <p:cNvPr id="22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5DB07054-11AC-440C-A0D3-F38C8D29E2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1414" y="3981919"/>
            <a:ext cx="477309" cy="465314"/>
          </a:xfrm>
          <a:prstGeom prst="rect">
            <a:avLst/>
          </a:prstGeom>
        </p:spPr>
      </p:pic>
      <p:pic>
        <p:nvPicPr>
          <p:cNvPr id="23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BB7C42BC-34E8-48BF-8596-CB50393F6E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7051" y="3981917"/>
            <a:ext cx="477309" cy="465314"/>
          </a:xfrm>
          <a:prstGeom prst="rect">
            <a:avLst/>
          </a:prstGeom>
        </p:spPr>
      </p:pic>
      <p:pic>
        <p:nvPicPr>
          <p:cNvPr id="24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998C3D93-80F7-4C34-AE61-C71F2504E8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1413" y="4507558"/>
            <a:ext cx="477309" cy="465314"/>
          </a:xfrm>
          <a:prstGeom prst="rect">
            <a:avLst/>
          </a:prstGeom>
        </p:spPr>
      </p:pic>
      <p:pic>
        <p:nvPicPr>
          <p:cNvPr id="25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ABDEE142-7EAF-4946-BCED-7214E6F371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7051" y="4507557"/>
            <a:ext cx="477309" cy="465314"/>
          </a:xfrm>
          <a:prstGeom prst="rect">
            <a:avLst/>
          </a:prstGeom>
        </p:spPr>
      </p:pic>
      <p:pic>
        <p:nvPicPr>
          <p:cNvPr id="26" name="Picture 10" descr="A close up of a logo&#10;&#10;Description generated with high confidence">
            <a:extLst>
              <a:ext uri="{FF2B5EF4-FFF2-40B4-BE49-F238E27FC236}">
                <a16:creationId xmlns:a16="http://schemas.microsoft.com/office/drawing/2014/main" id="{2DE2F15A-3A55-4AF7-B110-6445583912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8958" y="2768187"/>
            <a:ext cx="1933222" cy="2652888"/>
          </a:xfrm>
          <a:prstGeom prst="rect">
            <a:avLst/>
          </a:prstGeom>
        </p:spPr>
      </p:pic>
      <p:pic>
        <p:nvPicPr>
          <p:cNvPr id="27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0C6C2B1B-FFED-413E-B7B3-2D368731BA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2331" y="3999557"/>
            <a:ext cx="477309" cy="465314"/>
          </a:xfrm>
          <a:prstGeom prst="rect">
            <a:avLst/>
          </a:prstGeom>
        </p:spPr>
      </p:pic>
      <p:pic>
        <p:nvPicPr>
          <p:cNvPr id="28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E771C917-7D0A-4E7B-B7A2-623CE84434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7967" y="3999555"/>
            <a:ext cx="477309" cy="465314"/>
          </a:xfrm>
          <a:prstGeom prst="rect">
            <a:avLst/>
          </a:prstGeom>
        </p:spPr>
      </p:pic>
      <p:pic>
        <p:nvPicPr>
          <p:cNvPr id="29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0A6850B6-26FF-47B2-ADE1-EAFC4007FF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2330" y="4525197"/>
            <a:ext cx="477309" cy="465314"/>
          </a:xfrm>
          <a:prstGeom prst="rect">
            <a:avLst/>
          </a:prstGeom>
        </p:spPr>
      </p:pic>
      <p:pic>
        <p:nvPicPr>
          <p:cNvPr id="30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6605506C-F78B-4EE3-B21F-5D2720F1F6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7967" y="4525195"/>
            <a:ext cx="477309" cy="465314"/>
          </a:xfrm>
          <a:prstGeom prst="rect">
            <a:avLst/>
          </a:prstGeom>
        </p:spPr>
      </p:pic>
      <p:pic>
        <p:nvPicPr>
          <p:cNvPr id="31" name="Picture 10" descr="A close up of a logo&#10;&#10;Description generated with high confidence">
            <a:extLst>
              <a:ext uri="{FF2B5EF4-FFF2-40B4-BE49-F238E27FC236}">
                <a16:creationId xmlns:a16="http://schemas.microsoft.com/office/drawing/2014/main" id="{64709912-27F0-4634-BA11-00A2BA9549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8679" y="2747021"/>
            <a:ext cx="1933222" cy="2652888"/>
          </a:xfrm>
          <a:prstGeom prst="rect">
            <a:avLst/>
          </a:prstGeom>
        </p:spPr>
      </p:pic>
      <p:pic>
        <p:nvPicPr>
          <p:cNvPr id="32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3FC096E6-DD58-42FD-AE96-7F2041DCFE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2054" y="3978391"/>
            <a:ext cx="477309" cy="465314"/>
          </a:xfrm>
          <a:prstGeom prst="rect">
            <a:avLst/>
          </a:prstGeom>
        </p:spPr>
      </p:pic>
      <p:pic>
        <p:nvPicPr>
          <p:cNvPr id="33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178BBCB0-B127-4895-8D8D-F509FB1AD8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7687" y="3978388"/>
            <a:ext cx="477309" cy="465314"/>
          </a:xfrm>
          <a:prstGeom prst="rect">
            <a:avLst/>
          </a:prstGeom>
        </p:spPr>
      </p:pic>
      <p:pic>
        <p:nvPicPr>
          <p:cNvPr id="34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1A16F3CB-02F0-498F-9444-496167EA05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2054" y="4504031"/>
            <a:ext cx="477309" cy="465314"/>
          </a:xfrm>
          <a:prstGeom prst="rect">
            <a:avLst/>
          </a:prstGeom>
        </p:spPr>
      </p:pic>
      <p:pic>
        <p:nvPicPr>
          <p:cNvPr id="35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5068D58E-37C4-4EF3-9DAB-FD474C04D3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7687" y="4504029"/>
            <a:ext cx="477309" cy="465314"/>
          </a:xfrm>
          <a:prstGeom prst="rect">
            <a:avLst/>
          </a:prstGeom>
        </p:spPr>
      </p:pic>
      <p:sp>
        <p:nvSpPr>
          <p:cNvPr id="19" name="Slide Number Placeholder 3">
            <a:extLst>
              <a:ext uri="{FF2B5EF4-FFF2-40B4-BE49-F238E27FC236}">
                <a16:creationId xmlns:a16="http://schemas.microsoft.com/office/drawing/2014/main" id="{801E860D-E50F-4485-B8AE-0018055BABCC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2422722" y="6523177"/>
            <a:ext cx="395220" cy="274636"/>
          </a:xfrm>
        </p:spPr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Arial"/>
              <a:buNone/>
            </a:pPr>
            <a:fld id="{00000000-1234-1234-1234-123412341234}" type="slidenum">
              <a:rPr lang="en-US"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10</a:t>
            </a:fld>
            <a:endParaRPr lang="en-US" sz="900" b="0" i="0" u="none" strike="noStrike" cap="non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" name="Picture 10" descr="A close up of a logo&#10;&#10;Description generated with high confidence">
            <a:extLst>
              <a:ext uri="{FF2B5EF4-FFF2-40B4-BE49-F238E27FC236}">
                <a16:creationId xmlns:a16="http://schemas.microsoft.com/office/drawing/2014/main" id="{188533C7-728B-4F03-91C1-98D12D0C85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8042" y="2764883"/>
            <a:ext cx="1933222" cy="2652888"/>
          </a:xfrm>
          <a:prstGeom prst="rect">
            <a:avLst/>
          </a:prstGeom>
        </p:spPr>
      </p:pic>
      <p:pic>
        <p:nvPicPr>
          <p:cNvPr id="36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398134BB-084B-4D43-9021-11D3A60926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1414" y="3996253"/>
            <a:ext cx="477309" cy="465314"/>
          </a:xfrm>
          <a:prstGeom prst="rect">
            <a:avLst/>
          </a:prstGeom>
        </p:spPr>
      </p:pic>
      <p:pic>
        <p:nvPicPr>
          <p:cNvPr id="37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DACA0AA7-D60A-4054-90FA-20E13283B1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7051" y="3996251"/>
            <a:ext cx="477309" cy="465314"/>
          </a:xfrm>
          <a:prstGeom prst="rect">
            <a:avLst/>
          </a:prstGeom>
        </p:spPr>
      </p:pic>
      <p:pic>
        <p:nvPicPr>
          <p:cNvPr id="38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546493C5-ABF8-461F-A030-1BA7EA033A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1413" y="4521892"/>
            <a:ext cx="477309" cy="465314"/>
          </a:xfrm>
          <a:prstGeom prst="rect">
            <a:avLst/>
          </a:prstGeom>
        </p:spPr>
      </p:pic>
      <p:pic>
        <p:nvPicPr>
          <p:cNvPr id="39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9941664E-7FE8-4C7B-8130-B96C61F5D3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7051" y="4521891"/>
            <a:ext cx="477309" cy="465314"/>
          </a:xfrm>
          <a:prstGeom prst="rect">
            <a:avLst/>
          </a:prstGeom>
        </p:spPr>
      </p:pic>
      <p:pic>
        <p:nvPicPr>
          <p:cNvPr id="40" name="Picture 10" descr="A close up of a logo&#10;&#10;Description generated with high confidence">
            <a:extLst>
              <a:ext uri="{FF2B5EF4-FFF2-40B4-BE49-F238E27FC236}">
                <a16:creationId xmlns:a16="http://schemas.microsoft.com/office/drawing/2014/main" id="{BE732FA9-BD65-4B27-924D-BAEA6CD3C1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8958" y="2782521"/>
            <a:ext cx="1933222" cy="2652888"/>
          </a:xfrm>
          <a:prstGeom prst="rect">
            <a:avLst/>
          </a:prstGeom>
        </p:spPr>
      </p:pic>
      <p:pic>
        <p:nvPicPr>
          <p:cNvPr id="41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708BA01F-7374-4AF3-BFCB-D727622787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2331" y="4013891"/>
            <a:ext cx="477309" cy="465314"/>
          </a:xfrm>
          <a:prstGeom prst="rect">
            <a:avLst/>
          </a:prstGeom>
        </p:spPr>
      </p:pic>
      <p:pic>
        <p:nvPicPr>
          <p:cNvPr id="42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48D3E880-B498-4980-899F-98FFE020F8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7967" y="4013889"/>
            <a:ext cx="477309" cy="465314"/>
          </a:xfrm>
          <a:prstGeom prst="rect">
            <a:avLst/>
          </a:prstGeom>
        </p:spPr>
      </p:pic>
      <p:pic>
        <p:nvPicPr>
          <p:cNvPr id="43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50E42D0C-1B1F-4290-9498-3189E60E84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2330" y="4539531"/>
            <a:ext cx="477309" cy="465314"/>
          </a:xfrm>
          <a:prstGeom prst="rect">
            <a:avLst/>
          </a:prstGeom>
        </p:spPr>
      </p:pic>
      <p:pic>
        <p:nvPicPr>
          <p:cNvPr id="44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9C113B37-6C87-4B4F-BAF2-0323275187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7967" y="4539529"/>
            <a:ext cx="477309" cy="465314"/>
          </a:xfrm>
          <a:prstGeom prst="rect">
            <a:avLst/>
          </a:prstGeom>
        </p:spPr>
      </p:pic>
      <p:pic>
        <p:nvPicPr>
          <p:cNvPr id="45" name="Picture 10" descr="A close up of a logo&#10;&#10;Description generated with high confidence">
            <a:extLst>
              <a:ext uri="{FF2B5EF4-FFF2-40B4-BE49-F238E27FC236}">
                <a16:creationId xmlns:a16="http://schemas.microsoft.com/office/drawing/2014/main" id="{6B3677DC-4707-4DB1-80D9-D8F9822608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8679" y="2761355"/>
            <a:ext cx="1933222" cy="2652888"/>
          </a:xfrm>
          <a:prstGeom prst="rect">
            <a:avLst/>
          </a:prstGeom>
        </p:spPr>
      </p:pic>
      <p:pic>
        <p:nvPicPr>
          <p:cNvPr id="46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51974CA1-F709-4E9C-9C16-81D8CDDD49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2054" y="3992725"/>
            <a:ext cx="477309" cy="465314"/>
          </a:xfrm>
          <a:prstGeom prst="rect">
            <a:avLst/>
          </a:prstGeom>
        </p:spPr>
      </p:pic>
      <p:pic>
        <p:nvPicPr>
          <p:cNvPr id="47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9C6BB7DB-B0B0-4F25-B384-87BB0CB99C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7687" y="3992722"/>
            <a:ext cx="477309" cy="465314"/>
          </a:xfrm>
          <a:prstGeom prst="rect">
            <a:avLst/>
          </a:prstGeom>
        </p:spPr>
      </p:pic>
      <p:pic>
        <p:nvPicPr>
          <p:cNvPr id="48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C3BB7A00-B98D-4F92-BC7E-451099D6DF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2054" y="4518365"/>
            <a:ext cx="477309" cy="465314"/>
          </a:xfrm>
          <a:prstGeom prst="rect">
            <a:avLst/>
          </a:prstGeom>
        </p:spPr>
      </p:pic>
      <p:pic>
        <p:nvPicPr>
          <p:cNvPr id="49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690EFCB6-9B3A-45C6-B967-B221270BA1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7687" y="4518363"/>
            <a:ext cx="477309" cy="465314"/>
          </a:xfrm>
          <a:prstGeom prst="rect">
            <a:avLst/>
          </a:prstGeom>
        </p:spPr>
      </p:pic>
      <p:pic>
        <p:nvPicPr>
          <p:cNvPr id="50" name="Picture 4">
            <a:extLst>
              <a:ext uri="{FF2B5EF4-FFF2-40B4-BE49-F238E27FC236}">
                <a16:creationId xmlns:a16="http://schemas.microsoft.com/office/drawing/2014/main" id="{C38700B4-B542-4EB7-80C9-7CA59454CA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7945" y="3046399"/>
            <a:ext cx="1294695" cy="2082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7869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EBC1B5-5BED-4A5A-BC80-F06B60071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Replica SET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504C106-442B-4674-8E53-BD0E9E6286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6" name="Picture 10" descr="A close up of a logo&#10;&#10;Description generated with high confidence">
            <a:extLst>
              <a:ext uri="{FF2B5EF4-FFF2-40B4-BE49-F238E27FC236}">
                <a16:creationId xmlns:a16="http://schemas.microsoft.com/office/drawing/2014/main" id="{5962FF7E-46B1-4439-8496-9F899326C4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4633" y="2457451"/>
            <a:ext cx="1933222" cy="3714749"/>
          </a:xfrm>
          <a:prstGeom prst="rect">
            <a:avLst/>
          </a:prstGeom>
        </p:spPr>
      </p:pic>
      <p:pic>
        <p:nvPicPr>
          <p:cNvPr id="47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EC4992F2-5B06-4C1D-8543-CEB41039A9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8006" y="4150961"/>
            <a:ext cx="477309" cy="465314"/>
          </a:xfrm>
          <a:prstGeom prst="rect">
            <a:avLst/>
          </a:prstGeom>
        </p:spPr>
      </p:pic>
      <p:pic>
        <p:nvPicPr>
          <p:cNvPr id="48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78BC0E66-C419-4405-86FF-AD0FB985F3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3642" y="4150960"/>
            <a:ext cx="477309" cy="465314"/>
          </a:xfrm>
          <a:prstGeom prst="rect">
            <a:avLst/>
          </a:prstGeom>
        </p:spPr>
      </p:pic>
      <p:pic>
        <p:nvPicPr>
          <p:cNvPr id="49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100FD5D9-60C8-4FAB-A4A7-3C444D15C8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8005" y="4676601"/>
            <a:ext cx="477309" cy="465314"/>
          </a:xfrm>
          <a:prstGeom prst="rect">
            <a:avLst/>
          </a:prstGeom>
        </p:spPr>
      </p:pic>
      <p:pic>
        <p:nvPicPr>
          <p:cNvPr id="50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67A3C554-4667-4724-B001-3CD53714E6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3642" y="4676600"/>
            <a:ext cx="477309" cy="465314"/>
          </a:xfrm>
          <a:prstGeom prst="rect">
            <a:avLst/>
          </a:prstGeom>
        </p:spPr>
      </p:pic>
      <p:pic>
        <p:nvPicPr>
          <p:cNvPr id="51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8766B9C1-635F-4BD2-A8E7-C1086D0BE1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1532" y="5209295"/>
            <a:ext cx="477309" cy="465314"/>
          </a:xfrm>
          <a:prstGeom prst="rect">
            <a:avLst/>
          </a:prstGeom>
        </p:spPr>
      </p:pic>
      <p:pic>
        <p:nvPicPr>
          <p:cNvPr id="52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6111E83D-BC9D-4E0A-A109-B89A8341DF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7169" y="5209294"/>
            <a:ext cx="477309" cy="465314"/>
          </a:xfrm>
          <a:prstGeom prst="rect">
            <a:avLst/>
          </a:prstGeom>
        </p:spPr>
      </p:pic>
      <p:pic>
        <p:nvPicPr>
          <p:cNvPr id="53" name="Picture 10" descr="A close up of a logo&#10;&#10;Description generated with high confidence">
            <a:extLst>
              <a:ext uri="{FF2B5EF4-FFF2-40B4-BE49-F238E27FC236}">
                <a16:creationId xmlns:a16="http://schemas.microsoft.com/office/drawing/2014/main" id="{D4F387EA-A487-4162-A7BD-97C77D2721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9993" y="2439812"/>
            <a:ext cx="1933222" cy="3714749"/>
          </a:xfrm>
          <a:prstGeom prst="rect">
            <a:avLst/>
          </a:prstGeom>
        </p:spPr>
      </p:pic>
      <p:pic>
        <p:nvPicPr>
          <p:cNvPr id="54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423DBF35-6189-4B54-A626-4E935A8499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3366" y="4133322"/>
            <a:ext cx="477309" cy="465314"/>
          </a:xfrm>
          <a:prstGeom prst="rect">
            <a:avLst/>
          </a:prstGeom>
        </p:spPr>
      </p:pic>
      <p:pic>
        <p:nvPicPr>
          <p:cNvPr id="55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CD1D2D3C-B95C-4C92-9A7F-07F9732251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9002" y="4133319"/>
            <a:ext cx="477309" cy="465314"/>
          </a:xfrm>
          <a:prstGeom prst="rect">
            <a:avLst/>
          </a:prstGeom>
        </p:spPr>
      </p:pic>
      <p:pic>
        <p:nvPicPr>
          <p:cNvPr id="56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7D991411-4FB4-4FF9-9AEE-D65EC1386E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3366" y="4658962"/>
            <a:ext cx="477309" cy="465314"/>
          </a:xfrm>
          <a:prstGeom prst="rect">
            <a:avLst/>
          </a:prstGeom>
        </p:spPr>
      </p:pic>
      <p:pic>
        <p:nvPicPr>
          <p:cNvPr id="57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79D2827A-5735-40E4-A8CF-1A43BC27DD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9002" y="4658960"/>
            <a:ext cx="477309" cy="465314"/>
          </a:xfrm>
          <a:prstGeom prst="rect">
            <a:avLst/>
          </a:prstGeom>
        </p:spPr>
      </p:pic>
      <p:pic>
        <p:nvPicPr>
          <p:cNvPr id="58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839DB2FB-3F83-4C3E-B5C0-9585F2E1FF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6892" y="5191656"/>
            <a:ext cx="477309" cy="465314"/>
          </a:xfrm>
          <a:prstGeom prst="rect">
            <a:avLst/>
          </a:prstGeom>
        </p:spPr>
      </p:pic>
      <p:pic>
        <p:nvPicPr>
          <p:cNvPr id="59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DCF182B1-D869-4411-B508-1295B810EA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2529" y="5191655"/>
            <a:ext cx="477309" cy="465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2393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10" descr="A close up of a logo&#10;&#10;Description generated with high confidence">
            <a:extLst>
              <a:ext uri="{FF2B5EF4-FFF2-40B4-BE49-F238E27FC236}">
                <a16:creationId xmlns:a16="http://schemas.microsoft.com/office/drawing/2014/main" id="{29B48C02-288D-414A-B6A0-554A872A7E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851" y="1199442"/>
            <a:ext cx="2577629" cy="4952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E7503C1-D0D8-4306-B010-47C163565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D9E188-2A1F-4B2F-B70C-CD1FBC509B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77E42A-4B7C-415D-A6DD-BA8017582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buClr>
                <a:srgbClr val="888888"/>
              </a:buClr>
              <a:buSzPct val="25000"/>
            </a:pPr>
            <a:fld id="{00000000-1234-1234-1234-123412341234}" type="slidenum">
              <a:rPr lang="en-US" sz="1200" b="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pPr algn="r">
                <a:buClr>
                  <a:srgbClr val="888888"/>
                </a:buClr>
                <a:buSzPct val="25000"/>
              </a:pPr>
              <a:t>12</a:t>
            </a:fld>
            <a:endParaRPr lang="en-US" sz="1200" b="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EDC64B43-7DE7-4A75-A499-1D14E64B55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5683" y="3443345"/>
            <a:ext cx="636412" cy="620419"/>
          </a:xfrm>
          <a:prstGeom prst="rect">
            <a:avLst/>
          </a:prstGeom>
        </p:spPr>
      </p:pic>
      <p:pic>
        <p:nvPicPr>
          <p:cNvPr id="10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70412555-5C0F-4AE0-B64A-E2E042A97C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533" y="3443344"/>
            <a:ext cx="636412" cy="620419"/>
          </a:xfrm>
          <a:prstGeom prst="rect">
            <a:avLst/>
          </a:prstGeom>
        </p:spPr>
      </p:pic>
      <p:pic>
        <p:nvPicPr>
          <p:cNvPr id="12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3739F470-2B3C-47BA-AC1A-5289E4FDAB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5682" y="4144199"/>
            <a:ext cx="636412" cy="620419"/>
          </a:xfrm>
          <a:prstGeom prst="rect">
            <a:avLst/>
          </a:prstGeom>
        </p:spPr>
      </p:pic>
      <p:pic>
        <p:nvPicPr>
          <p:cNvPr id="14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966E5090-32F0-4B3D-AE7C-194066784F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533" y="4144196"/>
            <a:ext cx="636412" cy="620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967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10" descr="A close up of a logo&#10;&#10;Description generated with high confidence">
            <a:extLst>
              <a:ext uri="{FF2B5EF4-FFF2-40B4-BE49-F238E27FC236}">
                <a16:creationId xmlns:a16="http://schemas.microsoft.com/office/drawing/2014/main" id="{29B48C02-288D-414A-B6A0-554A872A7E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851" y="1199442"/>
            <a:ext cx="2577629" cy="4952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E7503C1-D0D8-4306-B010-47C163565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B8B557-DD81-4D5B-993D-56B506C479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77E42A-4B7C-415D-A6DD-BA8017582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buClr>
                <a:srgbClr val="888888"/>
              </a:buClr>
              <a:buSzPct val="25000"/>
            </a:pPr>
            <a:fld id="{00000000-1234-1234-1234-123412341234}" type="slidenum">
              <a:rPr lang="en-US" sz="1200" b="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pPr algn="r">
                <a:buClr>
                  <a:srgbClr val="888888"/>
                </a:buClr>
                <a:buSzPct val="25000"/>
              </a:pPr>
              <a:t>13</a:t>
            </a:fld>
            <a:endParaRPr lang="en-US" sz="1200" b="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EDC64B43-7DE7-4A75-A499-1D14E64B55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5683" y="3443345"/>
            <a:ext cx="636412" cy="620419"/>
          </a:xfrm>
          <a:prstGeom prst="rect">
            <a:avLst/>
          </a:prstGeom>
        </p:spPr>
      </p:pic>
      <p:pic>
        <p:nvPicPr>
          <p:cNvPr id="10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70412555-5C0F-4AE0-B64A-E2E042A97C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533" y="3443344"/>
            <a:ext cx="636412" cy="620419"/>
          </a:xfrm>
          <a:prstGeom prst="rect">
            <a:avLst/>
          </a:prstGeom>
        </p:spPr>
      </p:pic>
      <p:pic>
        <p:nvPicPr>
          <p:cNvPr id="12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3739F470-2B3C-47BA-AC1A-5289E4FDAB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5682" y="4144199"/>
            <a:ext cx="636412" cy="620419"/>
          </a:xfrm>
          <a:prstGeom prst="rect">
            <a:avLst/>
          </a:prstGeom>
        </p:spPr>
      </p:pic>
      <p:pic>
        <p:nvPicPr>
          <p:cNvPr id="14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966E5090-32F0-4B3D-AE7C-194066784F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533" y="4144196"/>
            <a:ext cx="636412" cy="620419"/>
          </a:xfrm>
          <a:prstGeom prst="rect">
            <a:avLst/>
          </a:prstGeom>
        </p:spPr>
      </p:pic>
      <p:pic>
        <p:nvPicPr>
          <p:cNvPr id="11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54018705-0208-4AD5-AA6C-88DD094740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5682" y="4835643"/>
            <a:ext cx="636412" cy="62041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3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7411C1C0-AD9D-4B9E-A38E-8B0424E385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531" y="4835640"/>
            <a:ext cx="636412" cy="62041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5546904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10" descr="A close up of a logo&#10;&#10;Description generated with high confidence">
            <a:extLst>
              <a:ext uri="{FF2B5EF4-FFF2-40B4-BE49-F238E27FC236}">
                <a16:creationId xmlns:a16="http://schemas.microsoft.com/office/drawing/2014/main" id="{29B48C02-288D-414A-B6A0-554A872A7E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851" y="1199442"/>
            <a:ext cx="2577629" cy="4952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E7503C1-D0D8-4306-B010-47C163565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6F8703-CA2C-413B-A584-70298B12DA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77E42A-4B7C-415D-A6DD-BA8017582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buClr>
                <a:srgbClr val="888888"/>
              </a:buClr>
              <a:buSzPct val="25000"/>
            </a:pPr>
            <a:fld id="{00000000-1234-1234-1234-123412341234}" type="slidenum">
              <a:rPr lang="en-US" sz="1200" b="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pPr algn="r">
                <a:buClr>
                  <a:srgbClr val="888888"/>
                </a:buClr>
                <a:buSzPct val="25000"/>
              </a:pPr>
              <a:t>14</a:t>
            </a:fld>
            <a:endParaRPr lang="en-US" sz="1200" b="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EDC64B43-7DE7-4A75-A499-1D14E64B55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5683" y="3443345"/>
            <a:ext cx="636412" cy="620419"/>
          </a:xfrm>
          <a:prstGeom prst="rect">
            <a:avLst/>
          </a:prstGeom>
        </p:spPr>
      </p:pic>
      <p:pic>
        <p:nvPicPr>
          <p:cNvPr id="10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70412555-5C0F-4AE0-B64A-E2E042A97C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533" y="3443344"/>
            <a:ext cx="636412" cy="620419"/>
          </a:xfrm>
          <a:prstGeom prst="rect">
            <a:avLst/>
          </a:prstGeom>
        </p:spPr>
      </p:pic>
      <p:pic>
        <p:nvPicPr>
          <p:cNvPr id="12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3739F470-2B3C-47BA-AC1A-5289E4FDAB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5682" y="4144199"/>
            <a:ext cx="636412" cy="62041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4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966E5090-32F0-4B3D-AE7C-194066784F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533" y="4144196"/>
            <a:ext cx="636412" cy="62041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5452297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10" descr="A close up of a logo&#10;&#10;Description generated with high confidence">
            <a:extLst>
              <a:ext uri="{FF2B5EF4-FFF2-40B4-BE49-F238E27FC236}">
                <a16:creationId xmlns:a16="http://schemas.microsoft.com/office/drawing/2014/main" id="{29B48C02-288D-414A-B6A0-554A872A7E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851" y="1199442"/>
            <a:ext cx="2577629" cy="4952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E7503C1-D0D8-4306-B010-47C163565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EB3AF5-DF1E-4C0E-B8EB-3585421843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77E42A-4B7C-415D-A6DD-BA8017582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buClr>
                <a:srgbClr val="888888"/>
              </a:buClr>
              <a:buSzPct val="25000"/>
            </a:pPr>
            <a:fld id="{00000000-1234-1234-1234-123412341234}" type="slidenum">
              <a:rPr lang="en-US" sz="1200" b="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pPr algn="r">
                <a:buClr>
                  <a:srgbClr val="888888"/>
                </a:buClr>
                <a:buSzPct val="25000"/>
              </a:pPr>
              <a:t>15</a:t>
            </a:fld>
            <a:endParaRPr lang="en-US" sz="1200" b="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EDC64B43-7DE7-4A75-A499-1D14E64B55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5683" y="3443345"/>
            <a:ext cx="636412" cy="62041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0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70412555-5C0F-4AE0-B64A-E2E042A97C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533" y="3443344"/>
            <a:ext cx="636412" cy="62041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2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3739F470-2B3C-47BA-AC1A-5289E4FDAB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5682" y="4144199"/>
            <a:ext cx="636412" cy="62041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4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966E5090-32F0-4B3D-AE7C-194066784F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533" y="4144196"/>
            <a:ext cx="636412" cy="62041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7543208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10" descr="A close up of a logo&#10;&#10;Description generated with high confidence">
            <a:extLst>
              <a:ext uri="{FF2B5EF4-FFF2-40B4-BE49-F238E27FC236}">
                <a16:creationId xmlns:a16="http://schemas.microsoft.com/office/drawing/2014/main" id="{29B48C02-288D-414A-B6A0-554A872A7E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851" y="1199442"/>
            <a:ext cx="2577629" cy="4952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E7503C1-D0D8-4306-B010-47C163565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219A09-F3AA-4442-A0FE-8692A222D5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77E42A-4B7C-415D-A6DD-BA8017582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buClr>
                <a:srgbClr val="888888"/>
              </a:buClr>
              <a:buSzPct val="25000"/>
            </a:pPr>
            <a:fld id="{00000000-1234-1234-1234-123412341234}" type="slidenum">
              <a:rPr lang="en-US" sz="1200" b="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pPr algn="r">
                <a:buClr>
                  <a:srgbClr val="888888"/>
                </a:buClr>
                <a:buSzPct val="25000"/>
              </a:pPr>
              <a:t>16</a:t>
            </a:fld>
            <a:endParaRPr lang="en-US" sz="1200" b="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EDC64B43-7DE7-4A75-A499-1D14E64B55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5683" y="3443345"/>
            <a:ext cx="636412" cy="620419"/>
          </a:xfrm>
          <a:prstGeom prst="rect">
            <a:avLst/>
          </a:prstGeom>
        </p:spPr>
      </p:pic>
      <p:pic>
        <p:nvPicPr>
          <p:cNvPr id="10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70412555-5C0F-4AE0-B64A-E2E042A97C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533" y="3443344"/>
            <a:ext cx="636412" cy="620419"/>
          </a:xfrm>
          <a:prstGeom prst="rect">
            <a:avLst/>
          </a:prstGeom>
        </p:spPr>
      </p:pic>
      <p:pic>
        <p:nvPicPr>
          <p:cNvPr id="12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3739F470-2B3C-47BA-AC1A-5289E4FDAB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5682" y="4144199"/>
            <a:ext cx="636412" cy="620419"/>
          </a:xfrm>
          <a:prstGeom prst="rect">
            <a:avLst/>
          </a:prstGeom>
        </p:spPr>
      </p:pic>
      <p:pic>
        <p:nvPicPr>
          <p:cNvPr id="14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966E5090-32F0-4B3D-AE7C-194066784F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533" y="4144196"/>
            <a:ext cx="636412" cy="620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4755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vert="horz" lIns="121900" tIns="121900" rIns="121900" bIns="121900" rtlCol="0" anchor="b" anchorCtr="0">
            <a:noAutofit/>
          </a:bodyPr>
          <a:lstStyle/>
          <a:p>
            <a:pPr>
              <a:buSzPct val="25000"/>
            </a:pPr>
            <a:r>
              <a:rPr lang="en-US" dirty="0"/>
              <a:t>Services</a:t>
            </a:r>
          </a:p>
        </p:txBody>
      </p:sp>
      <p:sp>
        <p:nvSpPr>
          <p:cNvPr id="113" name="Shape 113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vert="horz" lIns="121900" tIns="121900" rIns="121900" bIns="121900" rtlCol="0" anchor="t" anchorCtr="0">
            <a:noAutofit/>
          </a:bodyPr>
          <a:lstStyle/>
          <a:p>
            <a:pPr marL="609585" indent="-609585">
              <a:spcAft>
                <a:spcPts val="800"/>
              </a:spcAft>
              <a:buSzPct val="100000"/>
              <a:buFont typeface="Arial" charset="0"/>
              <a:buChar char="•"/>
            </a:pPr>
            <a:r>
              <a:rPr lang="en-US" sz="3200" dirty="0"/>
              <a:t>Define a DNS entry that can be used to refer to a group of pods</a:t>
            </a:r>
          </a:p>
          <a:p>
            <a:pPr marL="609585" indent="-609585">
              <a:spcAft>
                <a:spcPts val="800"/>
              </a:spcAft>
              <a:buSzPct val="100000"/>
              <a:buFont typeface="Arial" charset="0"/>
              <a:buChar char="•"/>
            </a:pPr>
            <a:r>
              <a:rPr lang="en-US" sz="3200" dirty="0"/>
              <a:t>Provide a consistent endpoint for the group of pods</a:t>
            </a:r>
          </a:p>
          <a:p>
            <a:pPr marL="609585" indent="-609585">
              <a:spcAft>
                <a:spcPts val="800"/>
              </a:spcAft>
              <a:buSzPct val="100000"/>
              <a:buFont typeface="Arial" charset="0"/>
              <a:buChar char="•"/>
            </a:pPr>
            <a:r>
              <a:rPr lang="en-US" sz="3200" dirty="0"/>
              <a:t>Different types: </a:t>
            </a:r>
            <a:r>
              <a:rPr lang="en-US" sz="3200" dirty="0" err="1"/>
              <a:t>nodePort</a:t>
            </a:r>
            <a:r>
              <a:rPr lang="en-US" sz="3200" dirty="0"/>
              <a:t>, </a:t>
            </a:r>
            <a:r>
              <a:rPr lang="en-US" sz="3200" dirty="0" err="1"/>
              <a:t>clusterIP</a:t>
            </a:r>
            <a:r>
              <a:rPr lang="en-US" sz="3200" dirty="0"/>
              <a:t>, </a:t>
            </a:r>
            <a:r>
              <a:rPr lang="en-US" sz="3200" dirty="0" err="1"/>
              <a:t>loadbalancer</a:t>
            </a:r>
            <a:endParaRPr dirty="0"/>
          </a:p>
          <a:p>
            <a:pPr>
              <a:buSzPct val="25000"/>
            </a:pPr>
            <a:endParaRPr dirty="0"/>
          </a:p>
        </p:txBody>
      </p:sp>
      <p:sp>
        <p:nvSpPr>
          <p:cNvPr id="114" name="Shape 114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vert="horz" lIns="121900" tIns="60933" rIns="121900" bIns="60933" rtlCol="0" anchor="ctr" anchorCtr="0">
            <a:noAutofit/>
          </a:bodyPr>
          <a:lstStyle/>
          <a:p>
            <a:pPr algn="r">
              <a:buClr>
                <a:srgbClr val="888888"/>
              </a:buClr>
              <a:buSzPct val="25000"/>
            </a:pPr>
            <a:fld id="{00000000-1234-1234-1234-123412341234}" type="slidenum">
              <a:rPr lang="en-US" sz="1200" b="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pPr algn="r">
                <a:buClr>
                  <a:srgbClr val="888888"/>
                </a:buClr>
                <a:buSzPct val="25000"/>
              </a:pPr>
              <a:t>17</a:t>
            </a:fld>
            <a:endParaRPr lang="en-US" sz="1200" b="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Shape 115"/>
          <p:cNvSpPr/>
          <p:nvPr/>
        </p:nvSpPr>
        <p:spPr>
          <a:xfrm>
            <a:off x="5280243" y="6393001"/>
            <a:ext cx="1374800" cy="328400"/>
          </a:xfrm>
          <a:prstGeom prst="rect">
            <a:avLst/>
          </a:prstGeom>
          <a:noFill/>
          <a:ln>
            <a:noFill/>
          </a:ln>
        </p:spPr>
        <p:txBody>
          <a:bodyPr lIns="121900" tIns="60933" rIns="121900" bIns="60933" anchor="t" anchorCtr="0">
            <a:noAutofit/>
          </a:bodyPr>
          <a:lstStyle/>
          <a:p>
            <a:pPr>
              <a:buClr>
                <a:schemeClr val="dk1"/>
              </a:buClr>
              <a:buSzPct val="25000"/>
            </a:pPr>
            <a:r>
              <a:rPr lang="en-US" sz="1333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#rancherk8s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F34020D4-D5E8-4228-BEAC-DDFA55F83E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741" y="1227667"/>
            <a:ext cx="1524000" cy="1524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370DB97-CEB8-46E3-8889-A2A29248B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Services (Node Port)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F134AA9-0635-4CDD-B698-452034FA42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69668F-ABDA-4110-8225-5211E07BE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buClr>
                <a:srgbClr val="888888"/>
              </a:buClr>
              <a:buSzPct val="25000"/>
            </a:pPr>
            <a:fld id="{00000000-1234-1234-1234-123412341234}" type="slidenum">
              <a:rPr lang="en-US" sz="1200" b="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pPr algn="r">
                <a:buClr>
                  <a:srgbClr val="888888"/>
                </a:buClr>
                <a:buSzPct val="25000"/>
              </a:pPr>
              <a:t>18</a:t>
            </a:fld>
            <a:endParaRPr lang="en-US" sz="1200" b="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" name="Picture 10" descr="A close up of a logo&#10;&#10;Description generated with high confidence">
            <a:extLst>
              <a:ext uri="{FF2B5EF4-FFF2-40B4-BE49-F238E27FC236}">
                <a16:creationId xmlns:a16="http://schemas.microsoft.com/office/drawing/2014/main" id="{4E2F426E-B377-4D46-B716-D8DEB8C8F1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1779" y="3325520"/>
            <a:ext cx="2577629" cy="3537184"/>
          </a:xfrm>
          <a:prstGeom prst="rect">
            <a:avLst/>
          </a:prstGeom>
        </p:spPr>
      </p:pic>
      <p:pic>
        <p:nvPicPr>
          <p:cNvPr id="17" name="Picture 10" descr="A close up of a logo&#10;&#10;Description generated with high confidence">
            <a:extLst>
              <a:ext uri="{FF2B5EF4-FFF2-40B4-BE49-F238E27FC236}">
                <a16:creationId xmlns:a16="http://schemas.microsoft.com/office/drawing/2014/main" id="{AF46F7B2-19CE-4A1F-87F7-7A47E7175C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0" y="3349036"/>
            <a:ext cx="2577629" cy="3537184"/>
          </a:xfrm>
          <a:prstGeom prst="rect">
            <a:avLst/>
          </a:prstGeom>
        </p:spPr>
      </p:pic>
      <p:pic>
        <p:nvPicPr>
          <p:cNvPr id="18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45DE301D-531A-4990-8F6F-267089F454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0833" y="4990863"/>
            <a:ext cx="636412" cy="620419"/>
          </a:xfrm>
          <a:prstGeom prst="rect">
            <a:avLst/>
          </a:prstGeom>
        </p:spPr>
      </p:pic>
      <p:pic>
        <p:nvPicPr>
          <p:cNvPr id="19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D00E5831-57AD-42BC-92A8-45109FA58C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1681" y="4990860"/>
            <a:ext cx="636412" cy="620419"/>
          </a:xfrm>
          <a:prstGeom prst="rect">
            <a:avLst/>
          </a:prstGeom>
        </p:spPr>
      </p:pic>
      <p:pic>
        <p:nvPicPr>
          <p:cNvPr id="20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CB041891-81C5-44E3-B2CF-551C7EB44E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0830" y="5691716"/>
            <a:ext cx="636412" cy="620419"/>
          </a:xfrm>
          <a:prstGeom prst="rect">
            <a:avLst/>
          </a:prstGeom>
        </p:spPr>
      </p:pic>
      <p:pic>
        <p:nvPicPr>
          <p:cNvPr id="21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B5D13A05-B038-4083-AFD6-784C853FC3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1681" y="5691715"/>
            <a:ext cx="636412" cy="620419"/>
          </a:xfrm>
          <a:prstGeom prst="rect">
            <a:avLst/>
          </a:prstGeom>
        </p:spPr>
      </p:pic>
      <p:pic>
        <p:nvPicPr>
          <p:cNvPr id="22" name="Picture 10" descr="A close up of a logo&#10;&#10;Description generated with high confidence">
            <a:extLst>
              <a:ext uri="{FF2B5EF4-FFF2-40B4-BE49-F238E27FC236}">
                <a16:creationId xmlns:a16="http://schemas.microsoft.com/office/drawing/2014/main" id="{824C4D07-4E36-4BDA-9D70-B71FB4714F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5962" y="3320815"/>
            <a:ext cx="2577629" cy="3537184"/>
          </a:xfrm>
          <a:prstGeom prst="rect">
            <a:avLst/>
          </a:prstGeom>
        </p:spPr>
      </p:pic>
      <p:pic>
        <p:nvPicPr>
          <p:cNvPr id="23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F15473FA-0670-4FE4-931B-47DDE0018A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3793" y="4962641"/>
            <a:ext cx="636412" cy="620419"/>
          </a:xfrm>
          <a:prstGeom prst="rect">
            <a:avLst/>
          </a:prstGeom>
        </p:spPr>
      </p:pic>
      <p:pic>
        <p:nvPicPr>
          <p:cNvPr id="24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EC37497D-B3DA-49C2-8D8D-491CC19009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4638" y="4962637"/>
            <a:ext cx="636412" cy="620419"/>
          </a:xfrm>
          <a:prstGeom prst="rect">
            <a:avLst/>
          </a:prstGeom>
        </p:spPr>
      </p:pic>
      <p:pic>
        <p:nvPicPr>
          <p:cNvPr id="25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0E2E54A0-42C5-46FF-A32D-412249E0CC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3793" y="5663495"/>
            <a:ext cx="636412" cy="620419"/>
          </a:xfrm>
          <a:prstGeom prst="rect">
            <a:avLst/>
          </a:prstGeom>
        </p:spPr>
      </p:pic>
      <p:pic>
        <p:nvPicPr>
          <p:cNvPr id="26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FBB375BE-9D9A-4A3B-B67B-2D3826709C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4638" y="5663493"/>
            <a:ext cx="636412" cy="620419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D59C440-B33B-4D55-BFDD-B03CE2AA73C1}"/>
              </a:ext>
            </a:extLst>
          </p:cNvPr>
          <p:cNvCxnSpPr/>
          <p:nvPr/>
        </p:nvCxnSpPr>
        <p:spPr>
          <a:xfrm>
            <a:off x="2243570" y="1845733"/>
            <a:ext cx="1560836" cy="23545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66E3D05-D9C1-4053-BF0F-34CE10EB3AC1}"/>
              </a:ext>
            </a:extLst>
          </p:cNvPr>
          <p:cNvSpPr txBox="1"/>
          <p:nvPr/>
        </p:nvSpPr>
        <p:spPr>
          <a:xfrm>
            <a:off x="1854200" y="1412053"/>
            <a:ext cx="3657600" cy="492443"/>
          </a:xfrm>
          <a:prstGeom prst="rect">
            <a:avLst/>
          </a:prstGeom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dirty="0"/>
              <a:t>192.168.0.[1-3]:32000</a:t>
            </a:r>
          </a:p>
        </p:txBody>
      </p:sp>
      <p:pic>
        <p:nvPicPr>
          <p:cNvPr id="5" name="Picture 7" descr="A picture containing object, first-aid kit&#10;&#10;Description generated with very high confidence">
            <a:extLst>
              <a:ext uri="{FF2B5EF4-FFF2-40B4-BE49-F238E27FC236}">
                <a16:creationId xmlns:a16="http://schemas.microsoft.com/office/drawing/2014/main" id="{6959993C-874D-4BB6-ABAD-1FFC5E991A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11885" y="4140199"/>
            <a:ext cx="562811" cy="562811"/>
          </a:xfrm>
          <a:prstGeom prst="rect">
            <a:avLst/>
          </a:prstGeom>
        </p:spPr>
      </p:pic>
      <p:pic>
        <p:nvPicPr>
          <p:cNvPr id="29" name="Picture 7" descr="A picture containing object, first-aid kit&#10;&#10;Description generated with very high confidence">
            <a:extLst>
              <a:ext uri="{FF2B5EF4-FFF2-40B4-BE49-F238E27FC236}">
                <a16:creationId xmlns:a16="http://schemas.microsoft.com/office/drawing/2014/main" id="{3DF3A2EC-A769-4732-920A-6956F279B9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8305" y="4140197"/>
            <a:ext cx="562811" cy="562811"/>
          </a:xfrm>
          <a:prstGeom prst="rect">
            <a:avLst/>
          </a:prstGeom>
        </p:spPr>
      </p:pic>
      <p:pic>
        <p:nvPicPr>
          <p:cNvPr id="30" name="Picture 7" descr="A picture containing object, first-aid kit&#10;&#10;Description generated with very high confidence">
            <a:extLst>
              <a:ext uri="{FF2B5EF4-FFF2-40B4-BE49-F238E27FC236}">
                <a16:creationId xmlns:a16="http://schemas.microsoft.com/office/drawing/2014/main" id="{C0E2B8B9-2158-450E-B017-0DBB03DA52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51517" y="4140199"/>
            <a:ext cx="562811" cy="562811"/>
          </a:xfrm>
          <a:prstGeom prst="rect">
            <a:avLst/>
          </a:prstGeom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6AC45904-85CA-4B43-A019-D20AEEB25F7C}"/>
              </a:ext>
            </a:extLst>
          </p:cNvPr>
          <p:cNvCxnSpPr>
            <a:cxnSpLocks/>
          </p:cNvCxnSpPr>
          <p:nvPr/>
        </p:nvCxnSpPr>
        <p:spPr>
          <a:xfrm>
            <a:off x="2297043" y="1919257"/>
            <a:ext cx="3746572" cy="23612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5C52E4C-3DE2-48AF-BC4D-1B4CE785E40F}"/>
              </a:ext>
            </a:extLst>
          </p:cNvPr>
          <p:cNvCxnSpPr>
            <a:cxnSpLocks/>
          </p:cNvCxnSpPr>
          <p:nvPr/>
        </p:nvCxnSpPr>
        <p:spPr>
          <a:xfrm>
            <a:off x="2283678" y="1912575"/>
            <a:ext cx="6213044" cy="23612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61286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F34020D4-D5E8-4228-BEAC-DDFA55F83E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741" y="1227667"/>
            <a:ext cx="1524000" cy="1524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370DB97-CEB8-46E3-8889-A2A29248B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Services (Load Balancer)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C142199-4D95-47C3-9834-C726FE1B3B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69668F-ABDA-4110-8225-5211E07BE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buClr>
                <a:srgbClr val="888888"/>
              </a:buClr>
              <a:buSzPct val="25000"/>
            </a:pPr>
            <a:fld id="{00000000-1234-1234-1234-123412341234}" type="slidenum">
              <a:rPr lang="en-US" sz="1200" b="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pPr algn="r">
                <a:buClr>
                  <a:srgbClr val="888888"/>
                </a:buClr>
                <a:buSzPct val="25000"/>
              </a:pPr>
              <a:t>19</a:t>
            </a:fld>
            <a:endParaRPr lang="en-US" sz="1200" b="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" name="Picture 10" descr="A close up of a logo&#10;&#10;Description generated with high confidence">
            <a:extLst>
              <a:ext uri="{FF2B5EF4-FFF2-40B4-BE49-F238E27FC236}">
                <a16:creationId xmlns:a16="http://schemas.microsoft.com/office/drawing/2014/main" id="{4E2F426E-B377-4D46-B716-D8DEB8C8F1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1779" y="3325520"/>
            <a:ext cx="2577629" cy="3537184"/>
          </a:xfrm>
          <a:prstGeom prst="rect">
            <a:avLst/>
          </a:prstGeom>
        </p:spPr>
      </p:pic>
      <p:pic>
        <p:nvPicPr>
          <p:cNvPr id="17" name="Picture 10" descr="A close up of a logo&#10;&#10;Description generated with high confidence">
            <a:extLst>
              <a:ext uri="{FF2B5EF4-FFF2-40B4-BE49-F238E27FC236}">
                <a16:creationId xmlns:a16="http://schemas.microsoft.com/office/drawing/2014/main" id="{AF46F7B2-19CE-4A1F-87F7-7A47E7175C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0" y="3349036"/>
            <a:ext cx="2577629" cy="3537184"/>
          </a:xfrm>
          <a:prstGeom prst="rect">
            <a:avLst/>
          </a:prstGeom>
        </p:spPr>
      </p:pic>
      <p:pic>
        <p:nvPicPr>
          <p:cNvPr id="18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45DE301D-531A-4990-8F6F-267089F454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0833" y="4990863"/>
            <a:ext cx="636412" cy="620419"/>
          </a:xfrm>
          <a:prstGeom prst="rect">
            <a:avLst/>
          </a:prstGeom>
        </p:spPr>
      </p:pic>
      <p:pic>
        <p:nvPicPr>
          <p:cNvPr id="19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D00E5831-57AD-42BC-92A8-45109FA58C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1681" y="4990860"/>
            <a:ext cx="636412" cy="620419"/>
          </a:xfrm>
          <a:prstGeom prst="rect">
            <a:avLst/>
          </a:prstGeom>
        </p:spPr>
      </p:pic>
      <p:pic>
        <p:nvPicPr>
          <p:cNvPr id="20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CB041891-81C5-44E3-B2CF-551C7EB44E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0830" y="5691716"/>
            <a:ext cx="636412" cy="620419"/>
          </a:xfrm>
          <a:prstGeom prst="rect">
            <a:avLst/>
          </a:prstGeom>
        </p:spPr>
      </p:pic>
      <p:pic>
        <p:nvPicPr>
          <p:cNvPr id="21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B5D13A05-B038-4083-AFD6-784C853FC3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1681" y="5691715"/>
            <a:ext cx="636412" cy="620419"/>
          </a:xfrm>
          <a:prstGeom prst="rect">
            <a:avLst/>
          </a:prstGeom>
        </p:spPr>
      </p:pic>
      <p:pic>
        <p:nvPicPr>
          <p:cNvPr id="22" name="Picture 10" descr="A close up of a logo&#10;&#10;Description generated with high confidence">
            <a:extLst>
              <a:ext uri="{FF2B5EF4-FFF2-40B4-BE49-F238E27FC236}">
                <a16:creationId xmlns:a16="http://schemas.microsoft.com/office/drawing/2014/main" id="{824C4D07-4E36-4BDA-9D70-B71FB4714F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5962" y="3320815"/>
            <a:ext cx="2577629" cy="3537184"/>
          </a:xfrm>
          <a:prstGeom prst="rect">
            <a:avLst/>
          </a:prstGeom>
        </p:spPr>
      </p:pic>
      <p:pic>
        <p:nvPicPr>
          <p:cNvPr id="23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F15473FA-0670-4FE4-931B-47DDE0018A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3793" y="4962641"/>
            <a:ext cx="636412" cy="620419"/>
          </a:xfrm>
          <a:prstGeom prst="rect">
            <a:avLst/>
          </a:prstGeom>
        </p:spPr>
      </p:pic>
      <p:pic>
        <p:nvPicPr>
          <p:cNvPr id="24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EC37497D-B3DA-49C2-8D8D-491CC19009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4638" y="4962637"/>
            <a:ext cx="636412" cy="620419"/>
          </a:xfrm>
          <a:prstGeom prst="rect">
            <a:avLst/>
          </a:prstGeom>
        </p:spPr>
      </p:pic>
      <p:pic>
        <p:nvPicPr>
          <p:cNvPr id="25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0E2E54A0-42C5-46FF-A32D-412249E0CC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3793" y="5663495"/>
            <a:ext cx="636412" cy="620419"/>
          </a:xfrm>
          <a:prstGeom prst="rect">
            <a:avLst/>
          </a:prstGeom>
        </p:spPr>
      </p:pic>
      <p:pic>
        <p:nvPicPr>
          <p:cNvPr id="26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FBB375BE-9D9A-4A3B-B67B-2D3826709C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4638" y="5663493"/>
            <a:ext cx="636412" cy="620419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D59C440-B33B-4D55-BFDD-B03CE2AA73C1}"/>
              </a:ext>
            </a:extLst>
          </p:cNvPr>
          <p:cNvCxnSpPr/>
          <p:nvPr/>
        </p:nvCxnSpPr>
        <p:spPr>
          <a:xfrm>
            <a:off x="2123256" y="2233416"/>
            <a:ext cx="3779993" cy="16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66E3D05-D9C1-4053-BF0F-34CE10EB3AC1}"/>
              </a:ext>
            </a:extLst>
          </p:cNvPr>
          <p:cNvSpPr txBox="1"/>
          <p:nvPr/>
        </p:nvSpPr>
        <p:spPr>
          <a:xfrm>
            <a:off x="1854200" y="1412053"/>
            <a:ext cx="3657600" cy="492443"/>
          </a:xfrm>
          <a:prstGeom prst="rect">
            <a:avLst/>
          </a:prstGeom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dirty="0"/>
              <a:t>Public IP:80</a:t>
            </a:r>
          </a:p>
        </p:txBody>
      </p:sp>
      <p:pic>
        <p:nvPicPr>
          <p:cNvPr id="5" name="Picture 7" descr="A picture containing object, first-aid kit&#10;&#10;Description generated with very high confidence">
            <a:extLst>
              <a:ext uri="{FF2B5EF4-FFF2-40B4-BE49-F238E27FC236}">
                <a16:creationId xmlns:a16="http://schemas.microsoft.com/office/drawing/2014/main" id="{6959993C-874D-4BB6-ABAD-1FFC5E991A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1569" y="1894304"/>
            <a:ext cx="562811" cy="562811"/>
          </a:xfrm>
          <a:prstGeom prst="rect">
            <a:avLst/>
          </a:prstGeom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0A39D3C-22F9-4B9E-8FED-49E5D3D41AAA}"/>
              </a:ext>
            </a:extLst>
          </p:cNvPr>
          <p:cNvCxnSpPr>
            <a:cxnSpLocks/>
          </p:cNvCxnSpPr>
          <p:nvPr/>
        </p:nvCxnSpPr>
        <p:spPr>
          <a:xfrm>
            <a:off x="6494729" y="2226731"/>
            <a:ext cx="2215889" cy="27488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19BD599-96A9-4104-877A-617B75340EFB}"/>
              </a:ext>
            </a:extLst>
          </p:cNvPr>
          <p:cNvCxnSpPr>
            <a:cxnSpLocks/>
          </p:cNvCxnSpPr>
          <p:nvPr/>
        </p:nvCxnSpPr>
        <p:spPr>
          <a:xfrm flipH="1">
            <a:off x="6244143" y="2467362"/>
            <a:ext cx="3268" cy="14387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C52FA1C-746D-4F27-AF84-1BB305A337E8}"/>
              </a:ext>
            </a:extLst>
          </p:cNvPr>
          <p:cNvCxnSpPr>
            <a:cxnSpLocks/>
          </p:cNvCxnSpPr>
          <p:nvPr/>
        </p:nvCxnSpPr>
        <p:spPr>
          <a:xfrm flipH="1">
            <a:off x="3737564" y="2260150"/>
            <a:ext cx="2209056" cy="24681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82151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121900" tIns="60933" rIns="121900" bIns="60933" anchor="ctr" anchorCtr="0">
            <a:noAutofit/>
          </a:bodyPr>
          <a:lstStyle/>
          <a:p>
            <a:pPr algn="r">
              <a:buClr>
                <a:srgbClr val="888888"/>
              </a:buClr>
              <a:buSzPct val="25000"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pPr algn="r">
                <a:buClr>
                  <a:srgbClr val="888888"/>
                </a:buClr>
                <a:buSzPct val="25000"/>
              </a:pPr>
              <a:t>2</a:t>
            </a:fld>
            <a:endParaRPr lang="en-US" sz="1200" dirty="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3386E7-029E-45A3-8906-86B7BAB879F3}"/>
              </a:ext>
            </a:extLst>
          </p:cNvPr>
          <p:cNvSpPr txBox="1"/>
          <p:nvPr/>
        </p:nvSpPr>
        <p:spPr>
          <a:xfrm>
            <a:off x="4464424" y="488191"/>
            <a:ext cx="692523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Jason van Brackel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F576BA8-4748-49C5-917E-668A451DA6B2}"/>
              </a:ext>
            </a:extLst>
          </p:cNvPr>
          <p:cNvCxnSpPr>
            <a:cxnSpLocks/>
          </p:cNvCxnSpPr>
          <p:nvPr/>
        </p:nvCxnSpPr>
        <p:spPr>
          <a:xfrm>
            <a:off x="4652682" y="1301092"/>
            <a:ext cx="6736977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3" name="Graphic 12">
            <a:extLst>
              <a:ext uri="{FF2B5EF4-FFF2-40B4-BE49-F238E27FC236}">
                <a16:creationId xmlns:a16="http://schemas.microsoft.com/office/drawing/2014/main" id="{791C2C90-A52D-49CC-8BD0-C14501CD3E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52682" y="1512361"/>
            <a:ext cx="766482" cy="76648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C322B91-EEB6-442F-B387-4F8048D195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52682" y="2490111"/>
            <a:ext cx="669730" cy="66973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AA7890E-F950-4DC0-AEEC-7EC7B01F5C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07836" y="3151780"/>
            <a:ext cx="1159421" cy="115942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544236C-958F-4ED6-8EF9-D63B958DCA6E}"/>
              </a:ext>
            </a:extLst>
          </p:cNvPr>
          <p:cNvSpPr txBox="1"/>
          <p:nvPr/>
        </p:nvSpPr>
        <p:spPr>
          <a:xfrm>
            <a:off x="5567256" y="1638980"/>
            <a:ext cx="41818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/>
              <a:t>jasonvanbrackel</a:t>
            </a:r>
            <a:endParaRPr lang="en-US" sz="28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2B533E2-E61D-4C20-97A9-F6ECE6124C23}"/>
              </a:ext>
            </a:extLst>
          </p:cNvPr>
          <p:cNvSpPr txBox="1"/>
          <p:nvPr/>
        </p:nvSpPr>
        <p:spPr>
          <a:xfrm>
            <a:off x="5553808" y="3450094"/>
            <a:ext cx="41818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/>
              <a:t>jasonvanbrackel</a:t>
            </a:r>
            <a:endParaRPr lang="en-US" sz="28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661815D-7CE9-48EC-AED9-3ED762BE9570}"/>
              </a:ext>
            </a:extLst>
          </p:cNvPr>
          <p:cNvSpPr txBox="1"/>
          <p:nvPr/>
        </p:nvSpPr>
        <p:spPr>
          <a:xfrm>
            <a:off x="5553807" y="2513721"/>
            <a:ext cx="41818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@</a:t>
            </a:r>
            <a:r>
              <a:rPr lang="en-US" sz="2800" dirty="0" err="1"/>
              <a:t>jvb</a:t>
            </a:r>
            <a:endParaRPr lang="en-US" sz="2800" dirty="0"/>
          </a:p>
        </p:txBody>
      </p:sp>
      <p:pic>
        <p:nvPicPr>
          <p:cNvPr id="14" name="Picture 4" descr="A person wearing a white shirt and black hair&#10;&#10;Description generated with very high confidence">
            <a:extLst>
              <a:ext uri="{FF2B5EF4-FFF2-40B4-BE49-F238E27FC236}">
                <a16:creationId xmlns:a16="http://schemas.microsoft.com/office/drawing/2014/main" id="{6487A0C8-B850-4560-97F6-811D936F3C5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7621" y="694221"/>
            <a:ext cx="3113817" cy="416221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940912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vert="horz" lIns="121900" tIns="121900" rIns="121900" bIns="121900" rtlCol="0" anchor="b" anchorCtr="0">
            <a:noAutofit/>
          </a:bodyPr>
          <a:lstStyle/>
          <a:p>
            <a:pPr>
              <a:buSzPct val="25000"/>
            </a:pPr>
            <a:r>
              <a:rPr lang="en-US" dirty="0"/>
              <a:t>Config Maps &amp; Secrets</a:t>
            </a:r>
          </a:p>
        </p:txBody>
      </p:sp>
      <p:sp>
        <p:nvSpPr>
          <p:cNvPr id="121" name="Shape 121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vert="horz" lIns="121900" tIns="121900" rIns="121900" bIns="121900" rtlCol="0" anchor="t" anchorCtr="0">
            <a:noAutofit/>
          </a:bodyPr>
          <a:lstStyle/>
          <a:p>
            <a:pPr marL="609585" indent="-609585">
              <a:spcAft>
                <a:spcPts val="800"/>
              </a:spcAft>
              <a:buSzPct val="100000"/>
              <a:buFont typeface="Arial" charset="0"/>
              <a:buChar char="•"/>
            </a:pPr>
            <a:r>
              <a:rPr lang="en-US" sz="3200" dirty="0"/>
              <a:t>Allow storing of arbitrary configuration values and files</a:t>
            </a:r>
          </a:p>
          <a:p>
            <a:pPr marL="609585" indent="-609585">
              <a:spcAft>
                <a:spcPts val="800"/>
              </a:spcAft>
              <a:buSzPct val="100000"/>
              <a:buFont typeface="Arial" charset="0"/>
              <a:buChar char="•"/>
            </a:pPr>
            <a:r>
              <a:rPr lang="en-US" sz="3200" dirty="0"/>
              <a:t>Exposed in pods as either environment variables or as local storage</a:t>
            </a:r>
          </a:p>
          <a:p>
            <a:pPr marL="609585" indent="-609585">
              <a:spcAft>
                <a:spcPts val="800"/>
              </a:spcAft>
              <a:buSzPct val="100000"/>
              <a:buFont typeface="Arial" charset="0"/>
              <a:buChar char="•"/>
            </a:pPr>
            <a:r>
              <a:rPr lang="en-US" sz="3200" dirty="0"/>
              <a:t>Decoupled storage of configuration from pod spec</a:t>
            </a:r>
          </a:p>
          <a:p>
            <a:pPr>
              <a:buSzPct val="25000"/>
            </a:pPr>
            <a:endParaRPr dirty="0"/>
          </a:p>
        </p:txBody>
      </p:sp>
      <p:sp>
        <p:nvSpPr>
          <p:cNvPr id="122" name="Shape 122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vert="horz" lIns="121900" tIns="60933" rIns="121900" bIns="60933" rtlCol="0" anchor="ctr" anchorCtr="0">
            <a:noAutofit/>
          </a:bodyPr>
          <a:lstStyle/>
          <a:p>
            <a:pPr algn="r">
              <a:buClr>
                <a:srgbClr val="888888"/>
              </a:buClr>
              <a:buSzPct val="25000"/>
            </a:pPr>
            <a:fld id="{00000000-1234-1234-1234-123412341234}" type="slidenum">
              <a:rPr lang="en-US" sz="1200" b="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pPr algn="r">
                <a:buClr>
                  <a:srgbClr val="888888"/>
                </a:buClr>
                <a:buSzPct val="25000"/>
              </a:pPr>
              <a:t>20</a:t>
            </a:fld>
            <a:endParaRPr lang="en-US" sz="1200" b="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Shape 123"/>
          <p:cNvSpPr/>
          <p:nvPr/>
        </p:nvSpPr>
        <p:spPr>
          <a:xfrm>
            <a:off x="5280243" y="6393001"/>
            <a:ext cx="1374800" cy="328400"/>
          </a:xfrm>
          <a:prstGeom prst="rect">
            <a:avLst/>
          </a:prstGeom>
          <a:noFill/>
          <a:ln>
            <a:noFill/>
          </a:ln>
        </p:spPr>
        <p:txBody>
          <a:bodyPr lIns="121900" tIns="60933" rIns="121900" bIns="60933" anchor="t" anchorCtr="0">
            <a:noAutofit/>
          </a:bodyPr>
          <a:lstStyle/>
          <a:p>
            <a:pPr>
              <a:buClr>
                <a:schemeClr val="dk1"/>
              </a:buClr>
              <a:buSzPct val="25000"/>
            </a:pPr>
            <a:r>
              <a:rPr lang="en-US" sz="1333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#rancherk8s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EB80F87D-728C-46CF-9FD4-840C82054151}"/>
              </a:ext>
            </a:extLst>
          </p:cNvPr>
          <p:cNvSpPr txBox="1"/>
          <p:nvPr/>
        </p:nvSpPr>
        <p:spPr>
          <a:xfrm>
            <a:off x="8093489" y="1466360"/>
            <a:ext cx="4358705" cy="3447098"/>
          </a:xfrm>
          <a:prstGeom prst="rect">
            <a:avLst/>
          </a:prstGeom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 err="1"/>
              <a:t>apiVersion</a:t>
            </a:r>
            <a:r>
              <a:rPr lang="en-US" sz="2400" dirty="0"/>
              <a:t>: v1 </a:t>
            </a:r>
          </a:p>
          <a:p>
            <a:r>
              <a:rPr lang="en-US" sz="2400" dirty="0"/>
              <a:t>kind: </a:t>
            </a:r>
            <a:r>
              <a:rPr lang="en-US" sz="2400" dirty="0" err="1"/>
              <a:t>ConfigMap</a:t>
            </a:r>
            <a:r>
              <a:rPr lang="en-US" sz="2400" dirty="0"/>
              <a:t> </a:t>
            </a:r>
          </a:p>
          <a:p>
            <a:r>
              <a:rPr lang="en-US" sz="2400" dirty="0"/>
              <a:t>metadata: </a:t>
            </a:r>
          </a:p>
          <a:p>
            <a:r>
              <a:rPr lang="en-US" sz="2400" dirty="0"/>
              <a:t>  name: prod-config </a:t>
            </a:r>
          </a:p>
          <a:p>
            <a:r>
              <a:rPr lang="en-US" sz="2400" dirty="0"/>
              <a:t>  namespace: default </a:t>
            </a:r>
          </a:p>
          <a:p>
            <a:r>
              <a:rPr lang="en-US" sz="2400" dirty="0"/>
              <a:t>data: </a:t>
            </a:r>
          </a:p>
          <a:p>
            <a:r>
              <a:rPr lang="en-US" sz="2400" dirty="0"/>
              <a:t>  Item1: prod-stuff </a:t>
            </a:r>
          </a:p>
          <a:p>
            <a:r>
              <a:rPr lang="en-US" sz="2400" dirty="0"/>
              <a:t>  Item2: more prod stuff</a:t>
            </a:r>
          </a:p>
          <a:p>
            <a:endParaRPr lang="en-US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450FBE7-46F6-4C33-B5C6-754804D52566}"/>
              </a:ext>
            </a:extLst>
          </p:cNvPr>
          <p:cNvSpPr txBox="1"/>
          <p:nvPr/>
        </p:nvSpPr>
        <p:spPr>
          <a:xfrm>
            <a:off x="4108672" y="1466360"/>
            <a:ext cx="3980298" cy="3447098"/>
          </a:xfrm>
          <a:prstGeom prst="rect">
            <a:avLst/>
          </a:prstGeom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 err="1"/>
              <a:t>apiVersion</a:t>
            </a:r>
            <a:r>
              <a:rPr lang="en-US" sz="2400" dirty="0"/>
              <a:t>: v1 </a:t>
            </a:r>
          </a:p>
          <a:p>
            <a:r>
              <a:rPr lang="en-US" sz="2400" dirty="0"/>
              <a:t>kind: </a:t>
            </a:r>
            <a:r>
              <a:rPr lang="en-US" sz="2400" dirty="0" err="1"/>
              <a:t>ConfigMap</a:t>
            </a:r>
            <a:r>
              <a:rPr lang="en-US" sz="2400" dirty="0"/>
              <a:t> </a:t>
            </a:r>
          </a:p>
          <a:p>
            <a:r>
              <a:rPr lang="en-US" sz="2400" dirty="0"/>
              <a:t>metadata: </a:t>
            </a:r>
          </a:p>
          <a:p>
            <a:r>
              <a:rPr lang="en-US" sz="2400" dirty="0"/>
              <a:t>  name: </a:t>
            </a:r>
            <a:r>
              <a:rPr lang="en-US" sz="2400" dirty="0" err="1"/>
              <a:t>qa</a:t>
            </a:r>
            <a:r>
              <a:rPr lang="en-US" sz="2400" dirty="0"/>
              <a:t>-config </a:t>
            </a:r>
          </a:p>
          <a:p>
            <a:r>
              <a:rPr lang="en-US" sz="2400" dirty="0"/>
              <a:t>  namespace: default </a:t>
            </a:r>
          </a:p>
          <a:p>
            <a:r>
              <a:rPr lang="en-US" sz="2400" dirty="0"/>
              <a:t>data: </a:t>
            </a:r>
          </a:p>
          <a:p>
            <a:r>
              <a:rPr lang="en-US" sz="2400" dirty="0"/>
              <a:t>  Item1: </a:t>
            </a:r>
            <a:r>
              <a:rPr lang="en-US" sz="2400" dirty="0" err="1"/>
              <a:t>qa</a:t>
            </a:r>
            <a:r>
              <a:rPr lang="en-US" sz="2400" dirty="0"/>
              <a:t>-stuff </a:t>
            </a:r>
          </a:p>
          <a:p>
            <a:r>
              <a:rPr lang="en-US" sz="2400" dirty="0"/>
              <a:t>  Item2: more </a:t>
            </a:r>
            <a:r>
              <a:rPr lang="en-US" sz="2400" dirty="0" err="1"/>
              <a:t>qa</a:t>
            </a:r>
            <a:r>
              <a:rPr lang="en-US" sz="2400" dirty="0"/>
              <a:t> stuff</a:t>
            </a:r>
          </a:p>
          <a:p>
            <a:endParaRPr 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56B182-DEF3-4608-B16F-016FD90C8B46}"/>
              </a:ext>
            </a:extLst>
          </p:cNvPr>
          <p:cNvSpPr txBox="1"/>
          <p:nvPr/>
        </p:nvSpPr>
        <p:spPr>
          <a:xfrm>
            <a:off x="-61127" y="1466361"/>
            <a:ext cx="3980298" cy="3447098"/>
          </a:xfrm>
          <a:prstGeom prst="rect">
            <a:avLst/>
          </a:prstGeom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 err="1"/>
              <a:t>apiVersion</a:t>
            </a:r>
            <a:r>
              <a:rPr lang="en-US" sz="2400" dirty="0"/>
              <a:t>: v1 </a:t>
            </a:r>
          </a:p>
          <a:p>
            <a:r>
              <a:rPr lang="en-US" sz="2400" dirty="0"/>
              <a:t>kind: </a:t>
            </a:r>
            <a:r>
              <a:rPr lang="en-US" sz="2400" dirty="0" err="1"/>
              <a:t>ConfigMap</a:t>
            </a:r>
            <a:r>
              <a:rPr lang="en-US" sz="2400" dirty="0"/>
              <a:t> </a:t>
            </a:r>
          </a:p>
          <a:p>
            <a:r>
              <a:rPr lang="en-US" sz="2400" dirty="0"/>
              <a:t>metadata: </a:t>
            </a:r>
          </a:p>
          <a:p>
            <a:r>
              <a:rPr lang="en-US" sz="2400" dirty="0"/>
              <a:t>  name: dev-config </a:t>
            </a:r>
          </a:p>
          <a:p>
            <a:r>
              <a:rPr lang="en-US" sz="2400" dirty="0"/>
              <a:t>  namespace: default </a:t>
            </a:r>
          </a:p>
          <a:p>
            <a:r>
              <a:rPr lang="en-US" sz="2400" dirty="0"/>
              <a:t>data: </a:t>
            </a:r>
          </a:p>
          <a:p>
            <a:r>
              <a:rPr lang="en-US" sz="2400" dirty="0"/>
              <a:t>  Item1: dev-stuff </a:t>
            </a:r>
          </a:p>
          <a:p>
            <a:r>
              <a:rPr lang="en-US" sz="2400" dirty="0"/>
              <a:t>  Item2: more dev stuff</a:t>
            </a:r>
          </a:p>
          <a:p>
            <a:endParaRPr lang="en-US" sz="24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1F64E9-7971-4FFC-A8FD-7649F5712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 Maps &amp; Secrets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125BC7-6824-4FF9-A14F-2236D713A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buClr>
                <a:srgbClr val="888888"/>
              </a:buClr>
              <a:buSzPct val="25000"/>
            </a:pPr>
            <a:fld id="{00000000-1234-1234-1234-123412341234}" type="slidenum">
              <a:rPr lang="en-US" sz="1200" b="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pPr algn="r">
                <a:buClr>
                  <a:srgbClr val="888888"/>
                </a:buClr>
                <a:buSzPct val="25000"/>
              </a:pPr>
              <a:t>21</a:t>
            </a:fld>
            <a:endParaRPr lang="en-US" sz="1200" b="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Picture 5" descr="A close up of a sign&#10;&#10;Description generated with high confidence">
            <a:extLst>
              <a:ext uri="{FF2B5EF4-FFF2-40B4-BE49-F238E27FC236}">
                <a16:creationId xmlns:a16="http://schemas.microsoft.com/office/drawing/2014/main" id="{41710193-250B-45A0-8CBA-6C11D299BC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718" y="5020349"/>
            <a:ext cx="1794933" cy="1756597"/>
          </a:xfrm>
          <a:prstGeom prst="rect">
            <a:avLst/>
          </a:prstGeom>
        </p:spPr>
      </p:pic>
      <p:pic>
        <p:nvPicPr>
          <p:cNvPr id="6" name="Picture 5" descr="A close up of a sign&#10;&#10;Description generated with high confidence">
            <a:extLst>
              <a:ext uri="{FF2B5EF4-FFF2-40B4-BE49-F238E27FC236}">
                <a16:creationId xmlns:a16="http://schemas.microsoft.com/office/drawing/2014/main" id="{9DB6F11C-9FD8-47D4-B65F-1F11296EBE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3827" y="5086200"/>
            <a:ext cx="1794933" cy="1756597"/>
          </a:xfrm>
          <a:prstGeom prst="rect">
            <a:avLst/>
          </a:prstGeom>
        </p:spPr>
      </p:pic>
      <p:pic>
        <p:nvPicPr>
          <p:cNvPr id="7" name="Picture 5" descr="A close up of a sign&#10;&#10;Description generated with high confidence">
            <a:extLst>
              <a:ext uri="{FF2B5EF4-FFF2-40B4-BE49-F238E27FC236}">
                <a16:creationId xmlns:a16="http://schemas.microsoft.com/office/drawing/2014/main" id="{9BB05FA0-8C04-4A59-A317-C5E834609F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4238" y="5086200"/>
            <a:ext cx="1794933" cy="1756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8695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vert="horz" lIns="121900" tIns="121900" rIns="121900" bIns="121900" rtlCol="0" anchor="b" anchorCtr="0">
            <a:noAutofit/>
          </a:bodyPr>
          <a:lstStyle/>
          <a:p>
            <a:pPr>
              <a:buSzPct val="25000"/>
            </a:pPr>
            <a:r>
              <a:rPr lang="en-US" dirty="0"/>
              <a:t>Ingresses</a:t>
            </a:r>
          </a:p>
        </p:txBody>
      </p:sp>
      <p:sp>
        <p:nvSpPr>
          <p:cNvPr id="129" name="Shape 129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vert="horz" lIns="121900" tIns="121900" rIns="121900" bIns="121900" rtlCol="0" anchor="t" anchorCtr="0">
            <a:noAutofit/>
          </a:bodyPr>
          <a:lstStyle/>
          <a:p>
            <a:pPr marL="609585" indent="-609585">
              <a:spcAft>
                <a:spcPts val="800"/>
              </a:spcAft>
              <a:buSzPct val="100000"/>
              <a:buFont typeface="Arial" charset="0"/>
              <a:buChar char="•"/>
            </a:pPr>
            <a:r>
              <a:rPr lang="en-US" sz="3200" dirty="0"/>
              <a:t>Define how traffic outside the cluster is routed to inside the cluster</a:t>
            </a:r>
          </a:p>
          <a:p>
            <a:pPr marL="609585" indent="-609585">
              <a:spcAft>
                <a:spcPts val="800"/>
              </a:spcAft>
              <a:buSzPct val="100000"/>
              <a:buFont typeface="Arial" charset="0"/>
              <a:buChar char="•"/>
            </a:pPr>
            <a:r>
              <a:rPr lang="en-US" sz="3200" dirty="0"/>
              <a:t>Used to expose Kubernetes services to the world</a:t>
            </a:r>
          </a:p>
          <a:p>
            <a:pPr marL="609585" indent="-609585">
              <a:spcAft>
                <a:spcPts val="800"/>
              </a:spcAft>
              <a:buSzPct val="100000"/>
              <a:buFont typeface="Arial" charset="0"/>
              <a:buChar char="•"/>
            </a:pPr>
            <a:r>
              <a:rPr lang="en-US" sz="3200" dirty="0"/>
              <a:t>Route traffic to internal services based on factors such as host and path</a:t>
            </a:r>
          </a:p>
          <a:p>
            <a:pPr marL="609585" indent="-609585">
              <a:spcAft>
                <a:spcPts val="800"/>
              </a:spcAft>
              <a:buSzPct val="100000"/>
              <a:buFont typeface="Arial" charset="0"/>
              <a:buChar char="•"/>
            </a:pPr>
            <a:r>
              <a:rPr lang="en-US" sz="3200" dirty="0"/>
              <a:t>Ingress is usually implemented by a load balancer (Nginx, </a:t>
            </a:r>
            <a:r>
              <a:rPr lang="en-US" sz="3200" dirty="0" err="1"/>
              <a:t>HAProxy</a:t>
            </a:r>
            <a:r>
              <a:rPr lang="en-US" sz="3200" dirty="0"/>
              <a:t>, AWS ELB, </a:t>
            </a:r>
            <a:r>
              <a:rPr lang="en-US" sz="3200" dirty="0" err="1"/>
              <a:t>etc</a:t>
            </a:r>
            <a:r>
              <a:rPr lang="en-US" sz="3200" dirty="0"/>
              <a:t>…)</a:t>
            </a:r>
          </a:p>
          <a:p>
            <a:pPr>
              <a:spcBef>
                <a:spcPts val="800"/>
              </a:spcBef>
              <a:buSzPct val="25000"/>
            </a:pPr>
            <a:endParaRPr dirty="0"/>
          </a:p>
          <a:p>
            <a:pPr>
              <a:buSzPct val="25000"/>
            </a:pPr>
            <a:endParaRPr dirty="0"/>
          </a:p>
        </p:txBody>
      </p:sp>
      <p:sp>
        <p:nvSpPr>
          <p:cNvPr id="130" name="Shape 130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vert="horz" lIns="121900" tIns="60933" rIns="121900" bIns="60933" rtlCol="0" anchor="ctr" anchorCtr="0">
            <a:noAutofit/>
          </a:bodyPr>
          <a:lstStyle/>
          <a:p>
            <a:pPr algn="r">
              <a:buClr>
                <a:srgbClr val="888888"/>
              </a:buClr>
              <a:buSzPct val="25000"/>
            </a:pPr>
            <a:fld id="{00000000-1234-1234-1234-123412341234}" type="slidenum">
              <a:rPr lang="en-US" sz="1200" b="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pPr algn="r">
                <a:buClr>
                  <a:srgbClr val="888888"/>
                </a:buClr>
                <a:buSzPct val="25000"/>
              </a:pPr>
              <a:t>22</a:t>
            </a:fld>
            <a:endParaRPr lang="en-US" sz="1200" b="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Shape 131"/>
          <p:cNvSpPr/>
          <p:nvPr/>
        </p:nvSpPr>
        <p:spPr>
          <a:xfrm>
            <a:off x="5280243" y="6393001"/>
            <a:ext cx="1374800" cy="328400"/>
          </a:xfrm>
          <a:prstGeom prst="rect">
            <a:avLst/>
          </a:prstGeom>
          <a:noFill/>
          <a:ln>
            <a:noFill/>
          </a:ln>
        </p:spPr>
        <p:txBody>
          <a:bodyPr lIns="121900" tIns="60933" rIns="121900" bIns="60933" anchor="t" anchorCtr="0">
            <a:noAutofit/>
          </a:bodyPr>
          <a:lstStyle/>
          <a:p>
            <a:pPr>
              <a:buClr>
                <a:schemeClr val="dk1"/>
              </a:buClr>
              <a:buSzPct val="25000"/>
            </a:pPr>
            <a:r>
              <a:rPr lang="en-US" sz="1333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#rancherk8s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F34020D4-D5E8-4228-BEAC-DDFA55F83E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741" y="1227667"/>
            <a:ext cx="1524000" cy="1524000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592F2EFD-5907-4B20-8630-92E4510E03EC}"/>
              </a:ext>
            </a:extLst>
          </p:cNvPr>
          <p:cNvSpPr txBox="1"/>
          <p:nvPr/>
        </p:nvSpPr>
        <p:spPr>
          <a:xfrm>
            <a:off x="1412052" y="1821273"/>
            <a:ext cx="4922896" cy="1600438"/>
          </a:xfrm>
          <a:prstGeom prst="rect">
            <a:avLst/>
          </a:prstGeom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dirty="0"/>
              <a:t>https://my-nginx-app.cluster.com</a:t>
            </a:r>
            <a:br>
              <a:rPr lang="en-US" sz="2400" dirty="0"/>
            </a:br>
            <a:r>
              <a:rPr lang="en-US" sz="2400" dirty="0"/>
              <a:t>https://cluster.com/my-nginx-app</a:t>
            </a:r>
          </a:p>
        </p:txBody>
      </p:sp>
      <p:pic>
        <p:nvPicPr>
          <p:cNvPr id="10" name="Picture 10" descr="A close up of a logo&#10;&#10;Description generated with high confidence">
            <a:extLst>
              <a:ext uri="{FF2B5EF4-FFF2-40B4-BE49-F238E27FC236}">
                <a16:creationId xmlns:a16="http://schemas.microsoft.com/office/drawing/2014/main" id="{4E2F426E-B377-4D46-B716-D8DEB8C8F1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1779" y="3325520"/>
            <a:ext cx="2577629" cy="35371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370DB97-CEB8-46E3-8889-A2A29248B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Ingresses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69668F-ABDA-4110-8225-5211E07BE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buClr>
                <a:srgbClr val="888888"/>
              </a:buClr>
              <a:buSzPct val="25000"/>
            </a:pPr>
            <a:fld id="{00000000-1234-1234-1234-123412341234}" type="slidenum">
              <a:rPr lang="en-US" sz="1200" b="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pPr algn="r">
                <a:buClr>
                  <a:srgbClr val="888888"/>
                </a:buClr>
                <a:buSzPct val="25000"/>
              </a:pPr>
              <a:t>23</a:t>
            </a:fld>
            <a:endParaRPr lang="en-US" sz="1200" b="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665ABE3E-DBF8-45CA-A9DD-EA205352B0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9610" y="4967347"/>
            <a:ext cx="636412" cy="620419"/>
          </a:xfrm>
          <a:prstGeom prst="rect">
            <a:avLst/>
          </a:prstGeom>
        </p:spPr>
      </p:pic>
      <p:pic>
        <p:nvPicPr>
          <p:cNvPr id="14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F40821C1-E122-492B-A44B-2BC940F56C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0459" y="4967343"/>
            <a:ext cx="636412" cy="620419"/>
          </a:xfrm>
          <a:prstGeom prst="rect">
            <a:avLst/>
          </a:prstGeom>
        </p:spPr>
      </p:pic>
      <p:pic>
        <p:nvPicPr>
          <p:cNvPr id="15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3BE45BD0-67BF-49B2-9160-774F45A29E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9609" y="5668199"/>
            <a:ext cx="636412" cy="620419"/>
          </a:xfrm>
          <a:prstGeom prst="rect">
            <a:avLst/>
          </a:prstGeom>
        </p:spPr>
      </p:pic>
      <p:pic>
        <p:nvPicPr>
          <p:cNvPr id="16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24C50BE6-5A08-4920-9AE2-8472CC5D18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0459" y="5668196"/>
            <a:ext cx="636412" cy="620419"/>
          </a:xfrm>
          <a:prstGeom prst="rect">
            <a:avLst/>
          </a:prstGeom>
        </p:spPr>
      </p:pic>
      <p:pic>
        <p:nvPicPr>
          <p:cNvPr id="17" name="Picture 10" descr="A close up of a logo&#10;&#10;Description generated with high confidence">
            <a:extLst>
              <a:ext uri="{FF2B5EF4-FFF2-40B4-BE49-F238E27FC236}">
                <a16:creationId xmlns:a16="http://schemas.microsoft.com/office/drawing/2014/main" id="{AF46F7B2-19CE-4A1F-87F7-7A47E7175C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0" y="3349036"/>
            <a:ext cx="2577629" cy="3537184"/>
          </a:xfrm>
          <a:prstGeom prst="rect">
            <a:avLst/>
          </a:prstGeom>
        </p:spPr>
      </p:pic>
      <p:pic>
        <p:nvPicPr>
          <p:cNvPr id="18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45DE301D-531A-4990-8F6F-267089F454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0833" y="4990863"/>
            <a:ext cx="636412" cy="620419"/>
          </a:xfrm>
          <a:prstGeom prst="rect">
            <a:avLst/>
          </a:prstGeom>
        </p:spPr>
      </p:pic>
      <p:pic>
        <p:nvPicPr>
          <p:cNvPr id="19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D00E5831-57AD-42BC-92A8-45109FA58C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1681" y="4990860"/>
            <a:ext cx="636412" cy="620419"/>
          </a:xfrm>
          <a:prstGeom prst="rect">
            <a:avLst/>
          </a:prstGeom>
        </p:spPr>
      </p:pic>
      <p:pic>
        <p:nvPicPr>
          <p:cNvPr id="20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CB041891-81C5-44E3-B2CF-551C7EB44E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0830" y="5691716"/>
            <a:ext cx="636412" cy="620419"/>
          </a:xfrm>
          <a:prstGeom prst="rect">
            <a:avLst/>
          </a:prstGeom>
        </p:spPr>
      </p:pic>
      <p:pic>
        <p:nvPicPr>
          <p:cNvPr id="21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B5D13A05-B038-4083-AFD6-784C853FC3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1681" y="5691715"/>
            <a:ext cx="636412" cy="620419"/>
          </a:xfrm>
          <a:prstGeom prst="rect">
            <a:avLst/>
          </a:prstGeom>
        </p:spPr>
      </p:pic>
      <p:pic>
        <p:nvPicPr>
          <p:cNvPr id="22" name="Picture 10" descr="A close up of a logo&#10;&#10;Description generated with high confidence">
            <a:extLst>
              <a:ext uri="{FF2B5EF4-FFF2-40B4-BE49-F238E27FC236}">
                <a16:creationId xmlns:a16="http://schemas.microsoft.com/office/drawing/2014/main" id="{824C4D07-4E36-4BDA-9D70-B71FB4714F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5962" y="3320815"/>
            <a:ext cx="2577629" cy="3537184"/>
          </a:xfrm>
          <a:prstGeom prst="rect">
            <a:avLst/>
          </a:prstGeom>
        </p:spPr>
      </p:pic>
      <p:pic>
        <p:nvPicPr>
          <p:cNvPr id="23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F15473FA-0670-4FE4-931B-47DDE0018A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3793" y="4962641"/>
            <a:ext cx="636412" cy="620419"/>
          </a:xfrm>
          <a:prstGeom prst="rect">
            <a:avLst/>
          </a:prstGeom>
        </p:spPr>
      </p:pic>
      <p:pic>
        <p:nvPicPr>
          <p:cNvPr id="24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EC37497D-B3DA-49C2-8D8D-491CC19009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4638" y="4962637"/>
            <a:ext cx="636412" cy="620419"/>
          </a:xfrm>
          <a:prstGeom prst="rect">
            <a:avLst/>
          </a:prstGeom>
        </p:spPr>
      </p:pic>
      <p:pic>
        <p:nvPicPr>
          <p:cNvPr id="25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0E2E54A0-42C5-46FF-A32D-412249E0CC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3793" y="5663495"/>
            <a:ext cx="636412" cy="620419"/>
          </a:xfrm>
          <a:prstGeom prst="rect">
            <a:avLst/>
          </a:prstGeom>
        </p:spPr>
      </p:pic>
      <p:pic>
        <p:nvPicPr>
          <p:cNvPr id="26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FBB375BE-9D9A-4A3B-B67B-2D3826709C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4638" y="5663493"/>
            <a:ext cx="636412" cy="620419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D59C440-B33B-4D55-BFDD-B03CE2AA73C1}"/>
              </a:ext>
            </a:extLst>
          </p:cNvPr>
          <p:cNvCxnSpPr/>
          <p:nvPr/>
        </p:nvCxnSpPr>
        <p:spPr>
          <a:xfrm>
            <a:off x="2250254" y="1845732"/>
            <a:ext cx="3429937" cy="150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EEB9610-A094-4CE7-A69F-10A69B31B964}"/>
              </a:ext>
            </a:extLst>
          </p:cNvPr>
          <p:cNvCxnSpPr>
            <a:cxnSpLocks/>
          </p:cNvCxnSpPr>
          <p:nvPr/>
        </p:nvCxnSpPr>
        <p:spPr>
          <a:xfrm flipH="1">
            <a:off x="4358451" y="2142068"/>
            <a:ext cx="3625612" cy="28937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8EED93E-949D-4B8C-9AB3-87DB98BEAEFE}"/>
              </a:ext>
            </a:extLst>
          </p:cNvPr>
          <p:cNvCxnSpPr/>
          <p:nvPr/>
        </p:nvCxnSpPr>
        <p:spPr>
          <a:xfrm flipH="1">
            <a:off x="8159044" y="2598325"/>
            <a:ext cx="412984" cy="23480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C8BAFBF-46D1-4A7B-B169-71E52035A70A}"/>
              </a:ext>
            </a:extLst>
          </p:cNvPr>
          <p:cNvCxnSpPr>
            <a:cxnSpLocks/>
          </p:cNvCxnSpPr>
          <p:nvPr/>
        </p:nvCxnSpPr>
        <p:spPr>
          <a:xfrm flipH="1">
            <a:off x="5938896" y="2367845"/>
            <a:ext cx="2209797" cy="25550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BE7CB342-4429-49D1-B33C-A9655DDC6893}"/>
              </a:ext>
            </a:extLst>
          </p:cNvPr>
          <p:cNvCxnSpPr>
            <a:cxnSpLocks/>
          </p:cNvCxnSpPr>
          <p:nvPr/>
        </p:nvCxnSpPr>
        <p:spPr>
          <a:xfrm>
            <a:off x="7189139" y="1878661"/>
            <a:ext cx="753531" cy="150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A431808-27F1-41D7-80C4-4A4016711FF9}"/>
              </a:ext>
            </a:extLst>
          </p:cNvPr>
          <p:cNvSpPr txBox="1"/>
          <p:nvPr/>
        </p:nvSpPr>
        <p:spPr>
          <a:xfrm>
            <a:off x="4591756" y="520507"/>
            <a:ext cx="3657600" cy="492443"/>
          </a:xfrm>
          <a:prstGeom prst="rect">
            <a:avLst/>
          </a:prstGeom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/>
              <a:t>Ingress Controller</a:t>
            </a:r>
          </a:p>
        </p:txBody>
      </p:sp>
      <p:pic>
        <p:nvPicPr>
          <p:cNvPr id="7" name="Picture 7" descr="A picture containing object, first-aid kit&#10;&#10;Description generated with very high confidence">
            <a:extLst>
              <a:ext uri="{FF2B5EF4-FFF2-40B4-BE49-F238E27FC236}">
                <a16:creationId xmlns:a16="http://schemas.microsoft.com/office/drawing/2014/main" id="{71F14755-50A0-43CA-ACC4-3520E1A205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10359" y="1326147"/>
            <a:ext cx="1064125" cy="1064125"/>
          </a:xfrm>
          <a:prstGeom prst="rect">
            <a:avLst/>
          </a:prstGeom>
        </p:spPr>
      </p:pic>
      <p:pic>
        <p:nvPicPr>
          <p:cNvPr id="13" name="Picture 28" descr="A picture containing outdoor, clipart&#10;&#10;Description generated with very high confidence">
            <a:extLst>
              <a:ext uri="{FF2B5EF4-FFF2-40B4-BE49-F238E27FC236}">
                <a16:creationId xmlns:a16="http://schemas.microsoft.com/office/drawing/2014/main" id="{0229B1DB-7D7E-4763-A9CB-1ED9362DF6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44411" y="1078832"/>
            <a:ext cx="1625600" cy="162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8218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BD71F23-E317-4ADB-B3E9-73F4BF6D0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97F5188-5B14-40E9-AE4E-870F4652BB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04A926-29EA-4A3D-8E40-093135F18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buClr>
                <a:srgbClr val="888888"/>
              </a:buClr>
              <a:buSzPct val="25000"/>
            </a:pPr>
            <a:fld id="{00000000-1234-1234-1234-123412341234}" type="slidenum">
              <a:rPr lang="en-US" sz="1200" b="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pPr algn="r">
                <a:buClr>
                  <a:srgbClr val="888888"/>
                </a:buClr>
                <a:buSzPct val="25000"/>
              </a:pPr>
              <a:t>24</a:t>
            </a:fld>
            <a:endParaRPr lang="en-US" sz="1200" b="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Picture 5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D37A77C1-373A-4BE2-A980-A60DCBB6B5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2466" y="142727"/>
            <a:ext cx="10542335" cy="6438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3184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E5CEB-8CD7-47DE-BB7E-12A65918B7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86EE44-22A2-48F8-9CA5-B06A9D3CFA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Where To Start</a:t>
            </a:r>
          </a:p>
          <a:p>
            <a:r>
              <a:rPr lang="en-US" sz="4000" dirty="0"/>
              <a:t>Ask Questions</a:t>
            </a:r>
          </a:p>
        </p:txBody>
      </p:sp>
    </p:spTree>
    <p:extLst>
      <p:ext uri="{BB962C8B-B14F-4D97-AF65-F5344CB8AC3E}">
        <p14:creationId xmlns:p14="http://schemas.microsoft.com/office/powerpoint/2010/main" val="4448850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F4F9A4-E9E0-461A-B311-E30AB9457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Kubernetes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4013B2B-80E5-4EAF-9B67-3F5D57EB3A8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Orchestrates Containers</a:t>
            </a:r>
          </a:p>
          <a:p>
            <a:r>
              <a:rPr lang="en-US" sz="2800" dirty="0"/>
              <a:t>That’s it?  That’s all it does!</a:t>
            </a:r>
          </a:p>
        </p:txBody>
      </p:sp>
      <p:pic>
        <p:nvPicPr>
          <p:cNvPr id="7" name="Shape 49">
            <a:extLst>
              <a:ext uri="{FF2B5EF4-FFF2-40B4-BE49-F238E27FC236}">
                <a16:creationId xmlns:a16="http://schemas.microsoft.com/office/drawing/2014/main" id="{BBED69C5-91FC-49EC-9359-91A071C094E9}"/>
              </a:ext>
            </a:extLst>
          </p:cNvPr>
          <p:cNvPicPr preferRelativeResize="0">
            <a:picLocks noGrp="1"/>
          </p:cNvPicPr>
          <p:nvPr>
            <p:ph sz="half" idx="1"/>
          </p:nvPr>
        </p:nvPicPr>
        <p:blipFill rotWithShape="1">
          <a:blip r:embed="rId2">
            <a:alphaModFix/>
          </a:blip>
          <a:srcRect/>
          <a:stretch/>
        </p:blipFill>
        <p:spPr>
          <a:xfrm>
            <a:off x="1397445" y="2193925"/>
            <a:ext cx="4099623" cy="39782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426911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F4F9A4-E9E0-461A-B311-E30AB9457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 IS Complex?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4013B2B-80E5-4EAF-9B67-3F5D57EB3A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5522976" cy="3977640"/>
          </a:xfrm>
        </p:spPr>
        <p:txBody>
          <a:bodyPr>
            <a:normAutofit/>
          </a:bodyPr>
          <a:lstStyle/>
          <a:p>
            <a:r>
              <a:rPr lang="en-US" sz="2800" dirty="0"/>
              <a:t>Scale</a:t>
            </a:r>
          </a:p>
          <a:p>
            <a:r>
              <a:rPr lang="en-US" sz="2800" dirty="0">
                <a:hlinkClick r:id="rId2"/>
              </a:rPr>
              <a:t>Kubernetes Reference API</a:t>
            </a:r>
            <a:endParaRPr lang="en-US" sz="2800" dirty="0"/>
          </a:p>
          <a:p>
            <a:r>
              <a:rPr lang="en-US" sz="2800" dirty="0">
                <a:hlinkClick r:id="rId3"/>
              </a:rPr>
              <a:t>What is Kubernetes Physically Speaking?</a:t>
            </a:r>
            <a:endParaRPr lang="en-US" sz="2800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A8919FF-9E69-4025-81EA-63CC3BE1274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1069975" y="2351517"/>
            <a:ext cx="4754563" cy="3663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3662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F4F9A4-E9E0-461A-B311-E30AB9457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Should I care?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4013B2B-80E5-4EAF-9B67-3F5D57EB3A8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Developers</a:t>
            </a:r>
          </a:p>
          <a:p>
            <a:r>
              <a:rPr lang="en-US" sz="2800" dirty="0"/>
              <a:t>Operators</a:t>
            </a:r>
          </a:p>
          <a:p>
            <a:r>
              <a:rPr lang="en-US" sz="2800" dirty="0"/>
              <a:t>It Won !?!?</a:t>
            </a:r>
          </a:p>
        </p:txBody>
      </p:sp>
      <p:pic>
        <p:nvPicPr>
          <p:cNvPr id="7" name="Shape 49">
            <a:extLst>
              <a:ext uri="{FF2B5EF4-FFF2-40B4-BE49-F238E27FC236}">
                <a16:creationId xmlns:a16="http://schemas.microsoft.com/office/drawing/2014/main" id="{3F857D9A-B785-402C-9BCC-A43B5E927FB9}"/>
              </a:ext>
            </a:extLst>
          </p:cNvPr>
          <p:cNvPicPr preferRelativeResize="0">
            <a:picLocks noGrp="1"/>
          </p:cNvPicPr>
          <p:nvPr>
            <p:ph sz="half" idx="1"/>
          </p:nvPr>
        </p:nvPicPr>
        <p:blipFill rotWithShape="1">
          <a:blip r:embed="rId2">
            <a:alphaModFix/>
          </a:blip>
          <a:srcRect/>
          <a:stretch/>
        </p:blipFill>
        <p:spPr>
          <a:xfrm>
            <a:off x="1397445" y="2193925"/>
            <a:ext cx="4099623" cy="39782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960284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F4F9A4-E9E0-461A-B311-E30AB9457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Should Developers care?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4013B2B-80E5-4EAF-9B67-3F5D57EB3A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5128966" cy="3977640"/>
          </a:xfrm>
        </p:spPr>
        <p:txBody>
          <a:bodyPr>
            <a:normAutofit/>
          </a:bodyPr>
          <a:lstStyle/>
          <a:p>
            <a:r>
              <a:rPr lang="en-US" sz="2800" dirty="0"/>
              <a:t>Containerized Applications</a:t>
            </a:r>
          </a:p>
          <a:p>
            <a:r>
              <a:rPr lang="en-US" sz="2800" dirty="0"/>
              <a:t>Breaking the Monolith</a:t>
            </a:r>
          </a:p>
          <a:p>
            <a:r>
              <a:rPr lang="en-US" sz="2800" dirty="0"/>
              <a:t>It’s the Substrate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0B188611-CA79-43A8-9C70-5EE1C0C52B4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" name="Content Placeholder 6">
            <a:extLst>
              <a:ext uri="{FF2B5EF4-FFF2-40B4-BE49-F238E27FC236}">
                <a16:creationId xmlns:a16="http://schemas.microsoft.com/office/drawing/2014/main" id="{3B02AE01-A9E4-4B51-85F4-3B62772A37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920" y="2194560"/>
            <a:ext cx="5303520" cy="3977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4689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2626DA-ABC8-42A9-BBBB-16C987493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AD3B650-70ED-49E9-A105-9F071B6E55E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Co-scheduled</a:t>
            </a:r>
          </a:p>
          <a:p>
            <a:r>
              <a:rPr lang="en-US" dirty="0"/>
              <a:t>Shared Network Namespace</a:t>
            </a:r>
          </a:p>
          <a:p>
            <a:r>
              <a:rPr lang="en-US" dirty="0"/>
              <a:t>Shared Files System</a:t>
            </a:r>
          </a:p>
        </p:txBody>
      </p:sp>
      <p:pic>
        <p:nvPicPr>
          <p:cNvPr id="5" name="Picture 5" descr="A close up of a sign&#10;&#10;Description generated with high confidence">
            <a:extLst>
              <a:ext uri="{FF2B5EF4-FFF2-40B4-BE49-F238E27FC236}">
                <a16:creationId xmlns:a16="http://schemas.microsoft.com/office/drawing/2014/main" id="{C47985C4-6F8B-42BE-BA00-ACF4F8C74FE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410580" y="2193925"/>
            <a:ext cx="4073353" cy="397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2282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EBC1B5-5BED-4A5A-BC80-F06B60071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Replica SET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504C106-442B-4674-8E53-BD0E9E6286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1" name="Picture 10" descr="A close up of a logo&#10;&#10;Description generated with high confidence">
            <a:extLst>
              <a:ext uri="{FF2B5EF4-FFF2-40B4-BE49-F238E27FC236}">
                <a16:creationId xmlns:a16="http://schemas.microsoft.com/office/drawing/2014/main" id="{4326BE04-5379-47DB-8007-71C1F0CB21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8042" y="2750549"/>
            <a:ext cx="1933222" cy="2652888"/>
          </a:xfrm>
          <a:prstGeom prst="rect">
            <a:avLst/>
          </a:prstGeom>
        </p:spPr>
      </p:pic>
      <p:pic>
        <p:nvPicPr>
          <p:cNvPr id="22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5DB07054-11AC-440C-A0D3-F38C8D29E2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1414" y="3981919"/>
            <a:ext cx="477309" cy="465314"/>
          </a:xfrm>
          <a:prstGeom prst="rect">
            <a:avLst/>
          </a:prstGeom>
        </p:spPr>
      </p:pic>
      <p:pic>
        <p:nvPicPr>
          <p:cNvPr id="23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BB7C42BC-34E8-48BF-8596-CB50393F6E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7051" y="3981917"/>
            <a:ext cx="477309" cy="465314"/>
          </a:xfrm>
          <a:prstGeom prst="rect">
            <a:avLst/>
          </a:prstGeom>
        </p:spPr>
      </p:pic>
      <p:pic>
        <p:nvPicPr>
          <p:cNvPr id="24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998C3D93-80F7-4C34-AE61-C71F2504E8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1413" y="4507558"/>
            <a:ext cx="477309" cy="465314"/>
          </a:xfrm>
          <a:prstGeom prst="rect">
            <a:avLst/>
          </a:prstGeom>
        </p:spPr>
      </p:pic>
      <p:pic>
        <p:nvPicPr>
          <p:cNvPr id="25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ABDEE142-7EAF-4946-BCED-7214E6F371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7051" y="4507557"/>
            <a:ext cx="477309" cy="465314"/>
          </a:xfrm>
          <a:prstGeom prst="rect">
            <a:avLst/>
          </a:prstGeom>
        </p:spPr>
      </p:pic>
      <p:pic>
        <p:nvPicPr>
          <p:cNvPr id="26" name="Picture 10" descr="A close up of a logo&#10;&#10;Description generated with high confidence">
            <a:extLst>
              <a:ext uri="{FF2B5EF4-FFF2-40B4-BE49-F238E27FC236}">
                <a16:creationId xmlns:a16="http://schemas.microsoft.com/office/drawing/2014/main" id="{2DE2F15A-3A55-4AF7-B110-6445583912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8958" y="2768187"/>
            <a:ext cx="1933222" cy="2652888"/>
          </a:xfrm>
          <a:prstGeom prst="rect">
            <a:avLst/>
          </a:prstGeom>
        </p:spPr>
      </p:pic>
      <p:pic>
        <p:nvPicPr>
          <p:cNvPr id="27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0C6C2B1B-FFED-413E-B7B3-2D368731BA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2331" y="3999557"/>
            <a:ext cx="477309" cy="465314"/>
          </a:xfrm>
          <a:prstGeom prst="rect">
            <a:avLst/>
          </a:prstGeom>
        </p:spPr>
      </p:pic>
      <p:pic>
        <p:nvPicPr>
          <p:cNvPr id="28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E771C917-7D0A-4E7B-B7A2-623CE84434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7967" y="3999555"/>
            <a:ext cx="477309" cy="465314"/>
          </a:xfrm>
          <a:prstGeom prst="rect">
            <a:avLst/>
          </a:prstGeom>
        </p:spPr>
      </p:pic>
      <p:pic>
        <p:nvPicPr>
          <p:cNvPr id="29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0A6850B6-26FF-47B2-ADE1-EAFC4007FF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2330" y="4525197"/>
            <a:ext cx="477309" cy="465314"/>
          </a:xfrm>
          <a:prstGeom prst="rect">
            <a:avLst/>
          </a:prstGeom>
        </p:spPr>
      </p:pic>
      <p:pic>
        <p:nvPicPr>
          <p:cNvPr id="30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6605506C-F78B-4EE3-B21F-5D2720F1F6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7967" y="4525195"/>
            <a:ext cx="477309" cy="465314"/>
          </a:xfrm>
          <a:prstGeom prst="rect">
            <a:avLst/>
          </a:prstGeom>
        </p:spPr>
      </p:pic>
      <p:pic>
        <p:nvPicPr>
          <p:cNvPr id="31" name="Picture 10" descr="A close up of a logo&#10;&#10;Description generated with high confidence">
            <a:extLst>
              <a:ext uri="{FF2B5EF4-FFF2-40B4-BE49-F238E27FC236}">
                <a16:creationId xmlns:a16="http://schemas.microsoft.com/office/drawing/2014/main" id="{64709912-27F0-4634-BA11-00A2BA9549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8679" y="2747021"/>
            <a:ext cx="1933222" cy="2652888"/>
          </a:xfrm>
          <a:prstGeom prst="rect">
            <a:avLst/>
          </a:prstGeom>
        </p:spPr>
      </p:pic>
      <p:pic>
        <p:nvPicPr>
          <p:cNvPr id="32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3FC096E6-DD58-42FD-AE96-7F2041DCFE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2054" y="3978391"/>
            <a:ext cx="477309" cy="465314"/>
          </a:xfrm>
          <a:prstGeom prst="rect">
            <a:avLst/>
          </a:prstGeom>
        </p:spPr>
      </p:pic>
      <p:pic>
        <p:nvPicPr>
          <p:cNvPr id="33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178BBCB0-B127-4895-8D8D-F509FB1AD8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7687" y="3978388"/>
            <a:ext cx="477309" cy="465314"/>
          </a:xfrm>
          <a:prstGeom prst="rect">
            <a:avLst/>
          </a:prstGeom>
        </p:spPr>
      </p:pic>
      <p:pic>
        <p:nvPicPr>
          <p:cNvPr id="34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1A16F3CB-02F0-498F-9444-496167EA05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2054" y="4504031"/>
            <a:ext cx="477309" cy="465314"/>
          </a:xfrm>
          <a:prstGeom prst="rect">
            <a:avLst/>
          </a:prstGeom>
        </p:spPr>
      </p:pic>
      <p:pic>
        <p:nvPicPr>
          <p:cNvPr id="35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5068D58E-37C4-4EF3-9DAB-FD474C04D3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7687" y="4504029"/>
            <a:ext cx="477309" cy="465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97861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5F4671CE15E9144BB7A3965C5C95421" ma:contentTypeVersion="5" ma:contentTypeDescription="Create a new document." ma:contentTypeScope="" ma:versionID="31339d70c26198f47c072a0ef4fbed1c">
  <xsd:schema xmlns:xsd="http://www.w3.org/2001/XMLSchema" xmlns:xs="http://www.w3.org/2001/XMLSchema" xmlns:p="http://schemas.microsoft.com/office/2006/metadata/properties" xmlns:ns3="e672d8c1-3e3e-466f-b80c-33593df4b417" xmlns:ns4="06020110-bc9d-4df2-a856-53695a0209e9" targetNamespace="http://schemas.microsoft.com/office/2006/metadata/properties" ma:root="true" ma:fieldsID="4b6ebad1ef978cbef84929a09279d923" ns3:_="" ns4:_="">
    <xsd:import namespace="e672d8c1-3e3e-466f-b80c-33593df4b417"/>
    <xsd:import namespace="06020110-bc9d-4df2-a856-53695a0209e9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672d8c1-3e3e-466f-b80c-33593df4b41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6020110-bc9d-4df2-a856-53695a0209e9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4E97FE2-18F8-4289-A921-649ABDE38E9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672d8c1-3e3e-466f-b80c-33593df4b417"/>
    <ds:schemaRef ds:uri="06020110-bc9d-4df2-a856-53695a0209e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4A00009-AEE3-4570-9333-499F95DE8CE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45890D6-9368-40B8-A2FE-7B4C31F81A05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TM03090434[[fn=Wood Type]]</Template>
  <TotalTime>1217</TotalTime>
  <Words>361</Words>
  <Application>Microsoft Macintosh PowerPoint</Application>
  <PresentationFormat>Widescreen</PresentationFormat>
  <Paragraphs>100</Paragraphs>
  <Slides>24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Arial</vt:lpstr>
      <vt:lpstr>Calibri</vt:lpstr>
      <vt:lpstr>Courier New</vt:lpstr>
      <vt:lpstr>Rockwell</vt:lpstr>
      <vt:lpstr>Rockwell Condensed</vt:lpstr>
      <vt:lpstr>Wingdings</vt:lpstr>
      <vt:lpstr>Wood Type</vt:lpstr>
      <vt:lpstr>Introduction to Kubernetes For Developers</vt:lpstr>
      <vt:lpstr>PowerPoint Presentation</vt:lpstr>
      <vt:lpstr>Objectives</vt:lpstr>
      <vt:lpstr>What is Kubernetes</vt:lpstr>
      <vt:lpstr>it IS Complex?</vt:lpstr>
      <vt:lpstr>Why Should I care?</vt:lpstr>
      <vt:lpstr>Why Should Developers care?</vt:lpstr>
      <vt:lpstr>Pod</vt:lpstr>
      <vt:lpstr>Replica SET</vt:lpstr>
      <vt:lpstr>Replica SET</vt:lpstr>
      <vt:lpstr>Replica SET</vt:lpstr>
      <vt:lpstr>Deployments</vt:lpstr>
      <vt:lpstr>Deployments</vt:lpstr>
      <vt:lpstr>Deployments</vt:lpstr>
      <vt:lpstr>Deployments</vt:lpstr>
      <vt:lpstr>Deployments</vt:lpstr>
      <vt:lpstr>Services</vt:lpstr>
      <vt:lpstr>Services (Node Port)</vt:lpstr>
      <vt:lpstr>Services (Load Balancer)</vt:lpstr>
      <vt:lpstr>Config Maps &amp; Secrets</vt:lpstr>
      <vt:lpstr>Config Maps &amp; Secrets</vt:lpstr>
      <vt:lpstr>Ingresses</vt:lpstr>
      <vt:lpstr>Ingresses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Intoduction to Kubernetes with AKS</dc:title>
  <dc:creator>Jason van Brackel</dc:creator>
  <cp:lastModifiedBy>Jason van Brackel</cp:lastModifiedBy>
  <cp:revision>14</cp:revision>
  <dcterms:created xsi:type="dcterms:W3CDTF">2020-02-28T16:21:04Z</dcterms:created>
  <dcterms:modified xsi:type="dcterms:W3CDTF">2023-02-06T02:55:45Z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0x01010045F4671CE15E9144BB7A3965C5C95421</vt:lpwstr>
  </property>
</Properties>
</file>